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Lato"/>
      <p:regular r:id="rId28"/>
      <p:bold r:id="rId29"/>
      <p:italic r:id="rId30"/>
      <p:boldItalic r:id="rId31"/>
    </p:embeddedFont>
    <p:embeddedFont>
      <p:font typeface="Jost"/>
      <p:regular r:id="rId32"/>
      <p:bold r:id="rId33"/>
      <p:italic r:id="rId34"/>
      <p:boldItalic r:id="rId35"/>
    </p:embeddedFont>
    <p:embeddedFont>
      <p:font typeface="Jost Medium"/>
      <p:regular r:id="rId36"/>
      <p:bold r:id="rId37"/>
      <p:italic r:id="rId38"/>
      <p:boldItalic r:id="rId39"/>
    </p:embeddedFont>
    <p:embeddedFont>
      <p:font typeface="Jost SemiBol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9DA1D4-E8C9-4E09-BD80-A165ED0DD601}">
  <a:tblStyle styleId="{FE9DA1D4-E8C9-4E09-BD80-A165ED0DD601}"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tSemiBold-regular.fntdata"/><Relationship Id="rId20" Type="http://schemas.openxmlformats.org/officeDocument/2006/relationships/slide" Target="slides/slide13.xml"/><Relationship Id="rId42" Type="http://schemas.openxmlformats.org/officeDocument/2006/relationships/font" Target="fonts/JostSemiBold-italic.fntdata"/><Relationship Id="rId41" Type="http://schemas.openxmlformats.org/officeDocument/2006/relationships/font" Target="fonts/JostSemiBold-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JostSemiBold-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Lato-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4.xml"/><Relationship Id="rId33" Type="http://schemas.openxmlformats.org/officeDocument/2006/relationships/font" Target="fonts/Jost-bold.fntdata"/><Relationship Id="rId10" Type="http://schemas.openxmlformats.org/officeDocument/2006/relationships/slide" Target="slides/slide3.xml"/><Relationship Id="rId32" Type="http://schemas.openxmlformats.org/officeDocument/2006/relationships/font" Target="fonts/Jost-regular.fntdata"/><Relationship Id="rId13" Type="http://schemas.openxmlformats.org/officeDocument/2006/relationships/slide" Target="slides/slide6.xml"/><Relationship Id="rId35" Type="http://schemas.openxmlformats.org/officeDocument/2006/relationships/font" Target="fonts/Jost-boldItalic.fntdata"/><Relationship Id="rId12" Type="http://schemas.openxmlformats.org/officeDocument/2006/relationships/slide" Target="slides/slide5.xml"/><Relationship Id="rId34" Type="http://schemas.openxmlformats.org/officeDocument/2006/relationships/font" Target="fonts/Jost-italic.fntdata"/><Relationship Id="rId15" Type="http://schemas.openxmlformats.org/officeDocument/2006/relationships/slide" Target="slides/slide8.xml"/><Relationship Id="rId37" Type="http://schemas.openxmlformats.org/officeDocument/2006/relationships/font" Target="fonts/JostMedium-bold.fntdata"/><Relationship Id="rId14" Type="http://schemas.openxmlformats.org/officeDocument/2006/relationships/slide" Target="slides/slide7.xml"/><Relationship Id="rId36" Type="http://schemas.openxmlformats.org/officeDocument/2006/relationships/font" Target="fonts/JostMedium-regular.fntdata"/><Relationship Id="rId17" Type="http://schemas.openxmlformats.org/officeDocument/2006/relationships/slide" Target="slides/slide10.xml"/><Relationship Id="rId39" Type="http://schemas.openxmlformats.org/officeDocument/2006/relationships/font" Target="fonts/JostMedium-boldItalic.fntdata"/><Relationship Id="rId16" Type="http://schemas.openxmlformats.org/officeDocument/2006/relationships/slide" Target="slides/slide9.xml"/><Relationship Id="rId38" Type="http://schemas.openxmlformats.org/officeDocument/2006/relationships/font" Target="fonts/JostMedium-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b667c936e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3b667c936e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b667c936e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3b667c936e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b667c936e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3b667c936e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b667c936e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3b667c936e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3b667c936e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3b667c936e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b667c936e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3b667c936e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3b667c936e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3b667c936e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b667c936e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3b667c936e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3b667c936e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3b667c936e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b667c936e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b667c936e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b667c936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b667c936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213634c8a4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213634c8a4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b667c936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3b667c936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b667c936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b667c936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3b667c936e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3b667c936e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b667c936e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b667c936e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a8b8e767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a8b8e767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b667c936e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3b667c936e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b667c936e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3b667c936e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6.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0.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4.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8.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hyperlink" Target="https://productiveshop.com/ideal-customer-profi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productiveshop.com/ideal-customer-profile/" TargetMode="External"/></Relationships>
</file>

<file path=ppt/slides/_rels/slide20.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3" Type="http://schemas.openxmlformats.org/officeDocument/2006/relationships/image" Target="../media/image10.png"/><Relationship Id="rId12" Type="http://schemas.openxmlformats.org/officeDocument/2006/relationships/image" Target="../media/image14.jpg"/><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15" Type="http://schemas.openxmlformats.org/officeDocument/2006/relationships/image" Target="../media/image9.png"/><Relationship Id="rId14" Type="http://schemas.openxmlformats.org/officeDocument/2006/relationships/image" Target="../media/image13.png"/><Relationship Id="rId17" Type="http://schemas.openxmlformats.org/officeDocument/2006/relationships/image" Target="../media/image11.png"/><Relationship Id="rId16" Type="http://schemas.openxmlformats.org/officeDocument/2006/relationships/image" Target="../media/image12.png"/><Relationship Id="rId5" Type="http://schemas.openxmlformats.org/officeDocument/2006/relationships/hyperlink" Target="https://productiveshop.com/enterprise-seo/" TargetMode="External"/><Relationship Id="rId19" Type="http://schemas.openxmlformats.org/officeDocument/2006/relationships/hyperlink" Target="https://productiveshop.com/seo-case-studies/" TargetMode="External"/><Relationship Id="rId6" Type="http://schemas.openxmlformats.org/officeDocument/2006/relationships/hyperlink" Target="https://productiveshop.com/web-development/" TargetMode="External"/><Relationship Id="rId18" Type="http://schemas.openxmlformats.org/officeDocument/2006/relationships/hyperlink" Target="https://productiveshop.com/seo-case-studies/"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productiveshop.com/demand-generation-leaders/" TargetMode="External"/><Relationship Id="rId10" Type="http://schemas.openxmlformats.org/officeDocument/2006/relationships/hyperlink" Target="https://productiveshop.com/cmo-success/" TargetMode="External"/><Relationship Id="rId12"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for-technology-startup-team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enterprise-seo/" TargetMode="External"/><Relationship Id="rId7" Type="http://schemas.openxmlformats.org/officeDocument/2006/relationships/hyperlink" Target="https://productiveshop.com/web-development/" TargetMode="External"/><Relationship Id="rId8" Type="http://schemas.openxmlformats.org/officeDocument/2006/relationships/hyperlink" Target="https://productiveshop.com/web-maintenance/"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productiveshop.com/demand-generation-leaders/" TargetMode="External"/><Relationship Id="rId10" Type="http://schemas.openxmlformats.org/officeDocument/2006/relationships/hyperlink" Target="https://productiveshop.com/cmo-success/" TargetMode="External"/><Relationship Id="rId12"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4.png"/><Relationship Id="rId9" Type="http://schemas.openxmlformats.org/officeDocument/2006/relationships/hyperlink" Target="https://productiveshop.com/for-technology-startup-teams/" TargetMode="External"/><Relationship Id="rId5" Type="http://schemas.openxmlformats.org/officeDocument/2006/relationships/hyperlink" Target="https://productiveshop.com/seo-audit/" TargetMode="External"/><Relationship Id="rId6" Type="http://schemas.openxmlformats.org/officeDocument/2006/relationships/hyperlink" Target="https://productiveshop.com/enterprise-seo/" TargetMode="External"/><Relationship Id="rId7" Type="http://schemas.openxmlformats.org/officeDocument/2006/relationships/hyperlink" Target="https://productiveshop.com/web-development/" TargetMode="External"/><Relationship Id="rId8" Type="http://schemas.openxmlformats.org/officeDocument/2006/relationships/hyperlink" Target="https://productiveshop.com/web-maintenance/"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productiveshop.com/demand-generation-leaders/" TargetMode="External"/><Relationship Id="rId10" Type="http://schemas.openxmlformats.org/officeDocument/2006/relationships/hyperlink" Target="https://productiveshop.com/cmo-success/" TargetMode="External"/><Relationship Id="rId12"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s://www.hubspot.com/marketing-statistics?__hstc=238575839.66d22f0b67b8929f23ef7f5283c2ba0d.1680640528131.1680640528131.1680640528131.1&amp;__hssc=238575839.1.1680640528133&amp;__hsfp=660400654" TargetMode="External"/><Relationship Id="rId9" Type="http://schemas.openxmlformats.org/officeDocument/2006/relationships/hyperlink" Target="https://productiveshop.com/for-technology-startup-teams/" TargetMode="External"/><Relationship Id="rId5" Type="http://schemas.openxmlformats.org/officeDocument/2006/relationships/hyperlink" Target="https://productiveshop.com/seo-audit/" TargetMode="External"/><Relationship Id="rId6" Type="http://schemas.openxmlformats.org/officeDocument/2006/relationships/hyperlink" Target="https://productiveshop.com/enterprise-seo/" TargetMode="External"/><Relationship Id="rId7" Type="http://schemas.openxmlformats.org/officeDocument/2006/relationships/hyperlink" Target="https://productiveshop.com/web-development/" TargetMode="External"/><Relationship Id="rId8" Type="http://schemas.openxmlformats.org/officeDocument/2006/relationships/hyperlink" Target="https://productiveshop.com/web-maintenance/"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productiveshop.com/demand-generation-leaders/" TargetMode="External"/><Relationship Id="rId10" Type="http://schemas.openxmlformats.org/officeDocument/2006/relationships/hyperlink" Target="https://productiveshop.com/cmo-success/" TargetMode="External"/><Relationship Id="rId12"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https://www.gartner.com/en/digital-markets/insights/how-the-b2b-purchase-journey-is-evolving" TargetMode="External"/><Relationship Id="rId9" Type="http://schemas.openxmlformats.org/officeDocument/2006/relationships/hyperlink" Target="https://productiveshop.com/for-technology-startup-teams/" TargetMode="External"/><Relationship Id="rId5" Type="http://schemas.openxmlformats.org/officeDocument/2006/relationships/hyperlink" Target="https://productiveshop.com/seo-audit/" TargetMode="External"/><Relationship Id="rId6" Type="http://schemas.openxmlformats.org/officeDocument/2006/relationships/hyperlink" Target="https://productiveshop.com/enterprise-seo/" TargetMode="External"/><Relationship Id="rId7" Type="http://schemas.openxmlformats.org/officeDocument/2006/relationships/hyperlink" Target="https://productiveshop.com/web-development/" TargetMode="External"/><Relationship Id="rId8" Type="http://schemas.openxmlformats.org/officeDocument/2006/relationships/hyperlink" Target="https://productiveshop.com/web-maintenance/"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productiveshop.com/demand-generation-leaders/" TargetMode="External"/><Relationship Id="rId10" Type="http://schemas.openxmlformats.org/officeDocument/2006/relationships/hyperlink" Target="https://productiveshop.com/cmo-success/" TargetMode="External"/><Relationship Id="rId12"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roductiveshop.com/" TargetMode="External"/><Relationship Id="rId4" Type="http://schemas.openxmlformats.org/officeDocument/2006/relationships/image" Target="../media/image5.png"/><Relationship Id="rId9" Type="http://schemas.openxmlformats.org/officeDocument/2006/relationships/hyperlink" Target="https://productiveshop.com/for-technology-startup-teams/" TargetMode="External"/><Relationship Id="rId5" Type="http://schemas.openxmlformats.org/officeDocument/2006/relationships/hyperlink" Target="https://productiveshop.com/seo-audit/" TargetMode="External"/><Relationship Id="rId6" Type="http://schemas.openxmlformats.org/officeDocument/2006/relationships/hyperlink" Target="https://productiveshop.com/enterprise-seo/" TargetMode="External"/><Relationship Id="rId7" Type="http://schemas.openxmlformats.org/officeDocument/2006/relationships/hyperlink" Target="https://productiveshop.com/web-development/" TargetMode="External"/><Relationship Id="rId8" Type="http://schemas.openxmlformats.org/officeDocument/2006/relationships/hyperlink" Target="https://productiveshop.com/web-maintenance/" TargetMode="External"/></Relationships>
</file>

<file path=ppt/slides/_rels/slide8.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roductiveshop.com/demand-generation-leaders/"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hyperlink" Target="https://productiveshop.com/seo-audit/" TargetMode="External"/><Relationship Id="rId9" Type="http://schemas.openxmlformats.org/officeDocument/2006/relationships/hyperlink" Target="https://productiveshop.com/cmo-success/" TargetMode="External"/><Relationship Id="rId5" Type="http://schemas.openxmlformats.org/officeDocument/2006/relationships/hyperlink" Target="https://productiveshop.com/enterprise-seo/" TargetMode="External"/><Relationship Id="rId6" Type="http://schemas.openxmlformats.org/officeDocument/2006/relationships/hyperlink" Target="https://productiveshop.com/web-development/" TargetMode="External"/><Relationship Id="rId7" Type="http://schemas.openxmlformats.org/officeDocument/2006/relationships/hyperlink" Target="https://productiveshop.com/web-maintenance/" TargetMode="External"/><Relationship Id="rId8" Type="http://schemas.openxmlformats.org/officeDocument/2006/relationships/hyperlink" Target="https://productiveshop.com/for-technology-startup-team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7359632" y="941225"/>
            <a:ext cx="1161000" cy="20526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t/>
            </a:r>
            <a:endParaRPr sz="4500"/>
          </a:p>
          <a:p>
            <a:pPr indent="0" lvl="0" marL="0" rtl="0" algn="ctr">
              <a:lnSpc>
                <a:spcPct val="115000"/>
              </a:lnSpc>
              <a:spcBef>
                <a:spcPts val="0"/>
              </a:spcBef>
              <a:spcAft>
                <a:spcPts val="0"/>
              </a:spcAft>
              <a:buNone/>
            </a:pPr>
            <a:r>
              <a:t/>
            </a:r>
            <a:endParaRPr/>
          </a:p>
        </p:txBody>
      </p:sp>
      <p:pic>
        <p:nvPicPr>
          <p:cNvPr id="100" name="Google Shape;100;p25"/>
          <p:cNvPicPr preferRelativeResize="0"/>
          <p:nvPr/>
        </p:nvPicPr>
        <p:blipFill>
          <a:blip r:embed="rId3">
            <a:alphaModFix/>
          </a:blip>
          <a:stretch>
            <a:fillRect/>
          </a:stretch>
        </p:blipFill>
        <p:spPr>
          <a:xfrm>
            <a:off x="0" y="0"/>
            <a:ext cx="9144003" cy="5143501"/>
          </a:xfrm>
          <a:prstGeom prst="rect">
            <a:avLst/>
          </a:prstGeom>
          <a:noFill/>
          <a:ln>
            <a:noFill/>
          </a:ln>
        </p:spPr>
      </p:pic>
      <p:sp>
        <p:nvSpPr>
          <p:cNvPr id="101" name="Google Shape;101;p25"/>
          <p:cNvSpPr txBox="1"/>
          <p:nvPr>
            <p:ph type="ctrTitle"/>
          </p:nvPr>
        </p:nvSpPr>
        <p:spPr>
          <a:xfrm>
            <a:off x="311700" y="1988525"/>
            <a:ext cx="4106400" cy="205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Jost Medium"/>
                <a:ea typeface="Jost Medium"/>
                <a:cs typeface="Jost Medium"/>
                <a:sym typeface="Jost Medium"/>
              </a:rPr>
              <a:t>Ideal customer profile (ICP) worksheet for B2B teams </a:t>
            </a:r>
            <a:endParaRPr sz="3200">
              <a:solidFill>
                <a:schemeClr val="lt1"/>
              </a:solidFill>
              <a:latin typeface="Jost Medium"/>
              <a:ea typeface="Jost Medium"/>
              <a:cs typeface="Jost Medium"/>
              <a:sym typeface="Jost Medium"/>
            </a:endParaRPr>
          </a:p>
        </p:txBody>
      </p:sp>
      <p:cxnSp>
        <p:nvCxnSpPr>
          <p:cNvPr id="102" name="Google Shape;102;p25"/>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03" name="Google Shape;103;p25"/>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FFFFFF"/>
                </a:solidFill>
                <a:latin typeface="Jost"/>
                <a:ea typeface="Jost"/>
                <a:cs typeface="Jost"/>
                <a:sym typeface="Jost"/>
              </a:rPr>
              <a:t>Our B2B SaaS services:  </a:t>
            </a:r>
            <a:r>
              <a:rPr b="1" lang="en" sz="800" u="sng">
                <a:solidFill>
                  <a:srgbClr val="FFFFFF"/>
                </a:solidFill>
                <a:latin typeface="Jost"/>
                <a:ea typeface="Jost"/>
                <a:cs typeface="Jost"/>
                <a:sym typeface="Jost"/>
                <a:hlinkClick r:id="rId4">
                  <a:extLst>
                    <a:ext uri="{A12FA001-AC4F-418D-AE19-62706E023703}">
                      <ahyp:hlinkClr val="tx"/>
                    </a:ext>
                  </a:extLst>
                </a:hlinkClick>
              </a:rPr>
              <a:t>SEO Audits</a:t>
            </a:r>
            <a:r>
              <a:rPr b="1" lang="en" sz="800">
                <a:solidFill>
                  <a:srgbClr val="FFFFFF"/>
                </a:solidFill>
                <a:latin typeface="Jost"/>
                <a:ea typeface="Jost"/>
                <a:cs typeface="Jost"/>
                <a:sym typeface="Jost"/>
              </a:rPr>
              <a:t> | </a:t>
            </a:r>
            <a:r>
              <a:rPr b="1" lang="en" sz="800" u="sng">
                <a:solidFill>
                  <a:srgbClr val="FFFFFF"/>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FFFFFF"/>
                </a:solidFill>
                <a:latin typeface="Jost"/>
                <a:ea typeface="Jost"/>
                <a:cs typeface="Jost"/>
                <a:sym typeface="Jost"/>
              </a:rPr>
              <a:t> | </a:t>
            </a:r>
            <a:r>
              <a:rPr b="1" lang="en" sz="800" u="sng">
                <a:solidFill>
                  <a:srgbClr val="FFFFFF"/>
                </a:solidFill>
                <a:latin typeface="Jost"/>
                <a:ea typeface="Jost"/>
                <a:cs typeface="Jost"/>
                <a:sym typeface="Jost"/>
                <a:hlinkClick r:id="rId6">
                  <a:extLst>
                    <a:ext uri="{A12FA001-AC4F-418D-AE19-62706E023703}">
                      <ahyp:hlinkClr val="tx"/>
                    </a:ext>
                  </a:extLst>
                </a:hlinkClick>
              </a:rPr>
              <a:t>Web Builds</a:t>
            </a:r>
            <a:r>
              <a:rPr b="1" lang="en" sz="800">
                <a:solidFill>
                  <a:srgbClr val="FFFFFF"/>
                </a:solidFill>
                <a:latin typeface="Jost"/>
                <a:ea typeface="Jost"/>
                <a:cs typeface="Jost"/>
                <a:sym typeface="Jost"/>
              </a:rPr>
              <a:t> | </a:t>
            </a:r>
            <a:r>
              <a:rPr b="1" lang="en" sz="800" u="sng">
                <a:solidFill>
                  <a:srgbClr val="FFFFFF"/>
                </a:solidFill>
                <a:latin typeface="Jost"/>
                <a:ea typeface="Jost"/>
                <a:cs typeface="Jost"/>
                <a:sym typeface="Jost"/>
                <a:hlinkClick r:id="rId7">
                  <a:extLst>
                    <a:ext uri="{A12FA001-AC4F-418D-AE19-62706E023703}">
                      <ahyp:hlinkClr val="tx"/>
                    </a:ext>
                  </a:extLst>
                </a:hlinkClick>
              </a:rPr>
              <a:t>Web Support</a:t>
            </a:r>
            <a:r>
              <a:rPr b="1" lang="en" sz="800">
                <a:solidFill>
                  <a:srgbClr val="FFFFFF"/>
                </a:solidFill>
                <a:latin typeface="Jost"/>
                <a:ea typeface="Jost"/>
                <a:cs typeface="Jost"/>
                <a:sym typeface="Jost"/>
              </a:rPr>
              <a:t> |                           We work with: </a:t>
            </a:r>
            <a:r>
              <a:rPr b="1" lang="en" sz="800" u="sng">
                <a:solidFill>
                  <a:srgbClr val="FFFFFF"/>
                </a:solidFill>
                <a:latin typeface="Jost"/>
                <a:ea typeface="Jost"/>
                <a:cs typeface="Jost"/>
                <a:sym typeface="Jost"/>
                <a:hlinkClick r:id="rId8">
                  <a:extLst>
                    <a:ext uri="{A12FA001-AC4F-418D-AE19-62706E023703}">
                      <ahyp:hlinkClr val="tx"/>
                    </a:ext>
                  </a:extLst>
                </a:hlinkClick>
              </a:rPr>
              <a:t>Tech Startups</a:t>
            </a:r>
            <a:r>
              <a:rPr b="1" lang="en" sz="800">
                <a:solidFill>
                  <a:srgbClr val="FFFFFF"/>
                </a:solidFill>
                <a:latin typeface="Jost"/>
                <a:ea typeface="Jost"/>
                <a:cs typeface="Jost"/>
                <a:sym typeface="Jost"/>
              </a:rPr>
              <a:t> | </a:t>
            </a:r>
            <a:r>
              <a:rPr b="1" lang="en" sz="800" u="sng">
                <a:solidFill>
                  <a:srgbClr val="FFFFFF"/>
                </a:solidFill>
                <a:latin typeface="Jost"/>
                <a:ea typeface="Jost"/>
                <a:cs typeface="Jost"/>
                <a:sym typeface="Jost"/>
                <a:hlinkClick r:id="rId9">
                  <a:extLst>
                    <a:ext uri="{A12FA001-AC4F-418D-AE19-62706E023703}">
                      <ahyp:hlinkClr val="tx"/>
                    </a:ext>
                  </a:extLst>
                </a:hlinkClick>
              </a:rPr>
              <a:t>CMOs</a:t>
            </a:r>
            <a:r>
              <a:rPr b="1" lang="en" sz="800">
                <a:solidFill>
                  <a:srgbClr val="FFFFFF"/>
                </a:solidFill>
                <a:latin typeface="Jost"/>
                <a:ea typeface="Jost"/>
                <a:cs typeface="Jost"/>
                <a:sym typeface="Jost"/>
              </a:rPr>
              <a:t> | </a:t>
            </a:r>
            <a:r>
              <a:rPr b="1" lang="en" sz="800" u="sng">
                <a:solidFill>
                  <a:srgbClr val="FFFFFF"/>
                </a:solidFill>
                <a:latin typeface="Jost"/>
                <a:ea typeface="Jost"/>
                <a:cs typeface="Jost"/>
                <a:sym typeface="Jost"/>
                <a:hlinkClick r:id="rId10">
                  <a:extLst>
                    <a:ext uri="{A12FA001-AC4F-418D-AE19-62706E023703}">
                      <ahyp:hlinkClr val="tx"/>
                    </a:ext>
                  </a:extLst>
                </a:hlinkClick>
              </a:rPr>
              <a:t>Demand Gen Leaders</a:t>
            </a:r>
            <a:r>
              <a:rPr b="1" lang="en" sz="800">
                <a:solidFill>
                  <a:srgbClr val="FFFFFF"/>
                </a:solidFill>
                <a:latin typeface="Jost"/>
                <a:ea typeface="Jost"/>
                <a:cs typeface="Jost"/>
                <a:sym typeface="Jost"/>
              </a:rPr>
              <a:t> </a:t>
            </a:r>
            <a:endParaRPr b="1" sz="800">
              <a:solidFill>
                <a:srgbClr val="FFFFFF"/>
              </a:solidFill>
              <a:latin typeface="Jost"/>
              <a:ea typeface="Jost"/>
              <a:cs typeface="Jost"/>
              <a:sym typeface="Jost"/>
            </a:endParaRPr>
          </a:p>
        </p:txBody>
      </p:sp>
      <p:pic>
        <p:nvPicPr>
          <p:cNvPr id="104" name="Google Shape;104;p25"/>
          <p:cNvPicPr preferRelativeResize="0"/>
          <p:nvPr/>
        </p:nvPicPr>
        <p:blipFill rotWithShape="1">
          <a:blip r:embed="rId11">
            <a:alphaModFix/>
          </a:blip>
          <a:srcRect b="0" l="0" r="0" t="0"/>
          <a:stretch/>
        </p:blipFill>
        <p:spPr>
          <a:xfrm>
            <a:off x="1" y="4818799"/>
            <a:ext cx="247925" cy="247925"/>
          </a:xfrm>
          <a:prstGeom prst="rect">
            <a:avLst/>
          </a:prstGeom>
          <a:noFill/>
          <a:ln>
            <a:noFill/>
          </a:ln>
        </p:spPr>
      </p:pic>
      <p:pic>
        <p:nvPicPr>
          <p:cNvPr id="105" name="Google Shape;105;p25"/>
          <p:cNvPicPr preferRelativeResize="0"/>
          <p:nvPr/>
        </p:nvPicPr>
        <p:blipFill>
          <a:blip r:embed="rId12">
            <a:alphaModFix/>
          </a:blip>
          <a:stretch>
            <a:fillRect/>
          </a:stretch>
        </p:blipFill>
        <p:spPr>
          <a:xfrm>
            <a:off x="3678750" y="271816"/>
            <a:ext cx="5360301" cy="4565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34"/>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Customer demographics</a:t>
            </a:r>
            <a:endParaRPr sz="2800">
              <a:solidFill>
                <a:srgbClr val="6F7BD4"/>
              </a:solidFill>
              <a:latin typeface="Jost SemiBold"/>
              <a:ea typeface="Jost SemiBold"/>
              <a:cs typeface="Jost SemiBold"/>
              <a:sym typeface="Jost SemiBold"/>
            </a:endParaRPr>
          </a:p>
        </p:txBody>
      </p:sp>
      <p:sp>
        <p:nvSpPr>
          <p:cNvPr id="198" name="Google Shape;198;p34"/>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9" name="Google Shape;199;p34"/>
          <p:cNvGraphicFramePr/>
          <p:nvPr/>
        </p:nvGraphicFramePr>
        <p:xfrm>
          <a:off x="492150" y="971975"/>
          <a:ext cx="3000000" cy="3000000"/>
        </p:xfrm>
        <a:graphic>
          <a:graphicData uri="http://schemas.openxmlformats.org/drawingml/2006/table">
            <a:tbl>
              <a:tblPr>
                <a:noFill/>
                <a:tableStyleId>{FE9DA1D4-E8C9-4E09-BD80-A165ED0DD601}</a:tableStyleId>
              </a:tblPr>
              <a:tblGrid>
                <a:gridCol w="1825775"/>
                <a:gridCol w="2008425"/>
                <a:gridCol w="2764800"/>
                <a:gridCol w="1538900"/>
              </a:tblGrid>
              <a:tr h="244550">
                <a:tc gridSpan="4">
                  <a:txBody>
                    <a:bodyPr/>
                    <a:lstStyle/>
                    <a:p>
                      <a:pPr indent="0" lvl="0" marL="0" rtl="0" algn="ctr">
                        <a:spcBef>
                          <a:spcPts val="0"/>
                        </a:spcBef>
                        <a:spcAft>
                          <a:spcPts val="0"/>
                        </a:spcAft>
                        <a:buNone/>
                      </a:pPr>
                      <a:r>
                        <a:rPr lang="en" sz="1200">
                          <a:solidFill>
                            <a:srgbClr val="112235"/>
                          </a:solidFill>
                          <a:latin typeface="Jost"/>
                          <a:ea typeface="Jost"/>
                          <a:cs typeface="Jost"/>
                          <a:sym typeface="Jost"/>
                        </a:rPr>
                        <a:t>Customer name 2</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392150">
                <a:tc>
                  <a:txBody>
                    <a:bodyPr/>
                    <a:lstStyle/>
                    <a:p>
                      <a:pPr indent="0" lvl="0" marL="0" rtl="0" algn="l">
                        <a:spcBef>
                          <a:spcPts val="0"/>
                        </a:spcBef>
                        <a:spcAft>
                          <a:spcPts val="0"/>
                        </a:spcAft>
                        <a:buNone/>
                      </a:pPr>
                      <a:r>
                        <a:rPr lang="en" sz="1200">
                          <a:latin typeface="Jost"/>
                          <a:ea typeface="Jost"/>
                          <a:cs typeface="Jost"/>
                          <a:sym typeface="Jost"/>
                        </a:rPr>
                        <a:t>Firmographic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Technographic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842775">
                <a:tc>
                  <a:txBody>
                    <a:bodyPr/>
                    <a:lstStyle/>
                    <a:p>
                      <a:pPr indent="0" lvl="0" marL="0" rtl="0" algn="l">
                        <a:spcBef>
                          <a:spcPts val="0"/>
                        </a:spcBef>
                        <a:spcAft>
                          <a:spcPts val="0"/>
                        </a:spcAft>
                        <a:buNone/>
                      </a:pPr>
                      <a:r>
                        <a:rPr lang="en" sz="1200">
                          <a:latin typeface="Jost"/>
                          <a:ea typeface="Jost"/>
                          <a:cs typeface="Jost"/>
                          <a:sym typeface="Jost"/>
                        </a:rPr>
                        <a:t>Industry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Existing tech stack e.g martech, sales intelligence, storage servers and mail tools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2150">
                <a:tc>
                  <a:txBody>
                    <a:bodyPr/>
                    <a:lstStyle/>
                    <a:p>
                      <a:pPr indent="0" lvl="0" marL="0" rtl="0" algn="l">
                        <a:spcBef>
                          <a:spcPts val="0"/>
                        </a:spcBef>
                        <a:spcAft>
                          <a:spcPts val="0"/>
                        </a:spcAft>
                        <a:buNone/>
                      </a:pPr>
                      <a:r>
                        <a:rPr lang="en" sz="1200">
                          <a:latin typeface="Jost"/>
                          <a:ea typeface="Jost"/>
                          <a:cs typeface="Jost"/>
                          <a:sym typeface="Jost"/>
                        </a:rPr>
                        <a:t>Employee count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Jost"/>
                          <a:ea typeface="Jost"/>
                          <a:cs typeface="Jost"/>
                          <a:sym typeface="Jost"/>
                        </a:rPr>
                        <a:t>Other technologies used</a:t>
                      </a:r>
                      <a:endParaRPr sz="1200">
                        <a:highlight>
                          <a:srgbClr val="FFFF00"/>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17475">
                <a:tc>
                  <a:txBody>
                    <a:bodyPr/>
                    <a:lstStyle/>
                    <a:p>
                      <a:pPr indent="0" lvl="0" marL="0" rtl="0" algn="l">
                        <a:spcBef>
                          <a:spcPts val="0"/>
                        </a:spcBef>
                        <a:spcAft>
                          <a:spcPts val="0"/>
                        </a:spcAft>
                        <a:buNone/>
                      </a:pPr>
                      <a:r>
                        <a:rPr lang="en" sz="1200">
                          <a:latin typeface="Jost"/>
                          <a:ea typeface="Jost"/>
                          <a:cs typeface="Jost"/>
                          <a:sym typeface="Jost"/>
                        </a:rPr>
                        <a:t>Deal size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Number of current products offered</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2150">
                <a:tc>
                  <a:txBody>
                    <a:bodyPr/>
                    <a:lstStyle/>
                    <a:p>
                      <a:pPr indent="0" lvl="0" marL="0" rtl="0" algn="l">
                        <a:spcBef>
                          <a:spcPts val="0"/>
                        </a:spcBef>
                        <a:spcAft>
                          <a:spcPts val="0"/>
                        </a:spcAft>
                        <a:buNone/>
                      </a:pPr>
                      <a:r>
                        <a:rPr lang="en" sz="1200">
                          <a:latin typeface="Jost"/>
                          <a:ea typeface="Jost"/>
                          <a:cs typeface="Jost"/>
                          <a:sym typeface="Jost"/>
                        </a:rPr>
                        <a:t>Location</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 of current tech used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17475">
                <a:tc>
                  <a:txBody>
                    <a:bodyPr/>
                    <a:lstStyle/>
                    <a:p>
                      <a:pPr indent="0" lvl="0" marL="0" rtl="0" algn="l">
                        <a:spcBef>
                          <a:spcPts val="0"/>
                        </a:spcBef>
                        <a:spcAft>
                          <a:spcPts val="0"/>
                        </a:spcAft>
                        <a:buNone/>
                      </a:pPr>
                      <a:r>
                        <a:rPr lang="en" sz="1200">
                          <a:latin typeface="Jost"/>
                          <a:ea typeface="Jost"/>
                          <a:cs typeface="Jost"/>
                          <a:sym typeface="Jost"/>
                        </a:rPr>
                        <a:t>Relevant internal departments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Adoption time for latest tech</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200" name="Google Shape;200;p34"/>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01" name="Google Shape;201;p34"/>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02" name="Google Shape;202;p34"/>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35"/>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Customer demographics</a:t>
            </a:r>
            <a:endParaRPr sz="2800">
              <a:solidFill>
                <a:srgbClr val="6F7BD4"/>
              </a:solidFill>
              <a:latin typeface="Jost SemiBold"/>
              <a:ea typeface="Jost SemiBold"/>
              <a:cs typeface="Jost SemiBold"/>
              <a:sym typeface="Jost SemiBold"/>
            </a:endParaRPr>
          </a:p>
        </p:txBody>
      </p:sp>
      <p:sp>
        <p:nvSpPr>
          <p:cNvPr id="208" name="Google Shape;208;p35"/>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09" name="Google Shape;209;p35"/>
          <p:cNvGraphicFramePr/>
          <p:nvPr/>
        </p:nvGraphicFramePr>
        <p:xfrm>
          <a:off x="492150" y="971975"/>
          <a:ext cx="3000000" cy="3000000"/>
        </p:xfrm>
        <a:graphic>
          <a:graphicData uri="http://schemas.openxmlformats.org/drawingml/2006/table">
            <a:tbl>
              <a:tblPr>
                <a:noFill/>
                <a:tableStyleId>{FE9DA1D4-E8C9-4E09-BD80-A165ED0DD601}</a:tableStyleId>
              </a:tblPr>
              <a:tblGrid>
                <a:gridCol w="1825775"/>
                <a:gridCol w="2008425"/>
                <a:gridCol w="2764800"/>
                <a:gridCol w="1538900"/>
              </a:tblGrid>
              <a:tr h="170525">
                <a:tc gridSpan="4">
                  <a:txBody>
                    <a:bodyPr/>
                    <a:lstStyle/>
                    <a:p>
                      <a:pPr indent="0" lvl="0" marL="0" rtl="0" algn="ctr">
                        <a:spcBef>
                          <a:spcPts val="0"/>
                        </a:spcBef>
                        <a:spcAft>
                          <a:spcPts val="0"/>
                        </a:spcAft>
                        <a:buNone/>
                      </a:pPr>
                      <a:r>
                        <a:rPr lang="en" sz="1200">
                          <a:solidFill>
                            <a:srgbClr val="112235"/>
                          </a:solidFill>
                          <a:latin typeface="Jost"/>
                          <a:ea typeface="Jost"/>
                          <a:cs typeface="Jost"/>
                          <a:sym typeface="Jost"/>
                        </a:rPr>
                        <a:t>Customer name 3</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399300">
                <a:tc>
                  <a:txBody>
                    <a:bodyPr/>
                    <a:lstStyle/>
                    <a:p>
                      <a:pPr indent="0" lvl="0" marL="0" rtl="0" algn="l">
                        <a:spcBef>
                          <a:spcPts val="0"/>
                        </a:spcBef>
                        <a:spcAft>
                          <a:spcPts val="0"/>
                        </a:spcAft>
                        <a:buNone/>
                      </a:pPr>
                      <a:r>
                        <a:rPr lang="en" sz="1200">
                          <a:latin typeface="Jost"/>
                          <a:ea typeface="Jost"/>
                          <a:cs typeface="Jost"/>
                          <a:sym typeface="Jost"/>
                        </a:rPr>
                        <a:t>Firmographic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Technographic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858125">
                <a:tc>
                  <a:txBody>
                    <a:bodyPr/>
                    <a:lstStyle/>
                    <a:p>
                      <a:pPr indent="0" lvl="0" marL="0" rtl="0" algn="l">
                        <a:spcBef>
                          <a:spcPts val="0"/>
                        </a:spcBef>
                        <a:spcAft>
                          <a:spcPts val="0"/>
                        </a:spcAft>
                        <a:buNone/>
                      </a:pPr>
                      <a:r>
                        <a:rPr lang="en" sz="1200">
                          <a:latin typeface="Jost"/>
                          <a:ea typeface="Jost"/>
                          <a:cs typeface="Jost"/>
                          <a:sym typeface="Jost"/>
                        </a:rPr>
                        <a:t>Industry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Existing tech stack e.g martech, sales intelligence, storage servers and mail tools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9300">
                <a:tc>
                  <a:txBody>
                    <a:bodyPr/>
                    <a:lstStyle/>
                    <a:p>
                      <a:pPr indent="0" lvl="0" marL="0" rtl="0" algn="l">
                        <a:spcBef>
                          <a:spcPts val="0"/>
                        </a:spcBef>
                        <a:spcAft>
                          <a:spcPts val="0"/>
                        </a:spcAft>
                        <a:buNone/>
                      </a:pPr>
                      <a:r>
                        <a:rPr lang="en" sz="1200">
                          <a:latin typeface="Jost"/>
                          <a:ea typeface="Jost"/>
                          <a:cs typeface="Jost"/>
                          <a:sym typeface="Jost"/>
                        </a:rPr>
                        <a:t>Employee count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Jost"/>
                          <a:ea typeface="Jost"/>
                          <a:cs typeface="Jost"/>
                          <a:sym typeface="Jost"/>
                        </a:rPr>
                        <a:t>Other technologies used</a:t>
                      </a:r>
                      <a:endParaRPr sz="1200">
                        <a:highlight>
                          <a:srgbClr val="FFFF00"/>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28725">
                <a:tc>
                  <a:txBody>
                    <a:bodyPr/>
                    <a:lstStyle/>
                    <a:p>
                      <a:pPr indent="0" lvl="0" marL="0" rtl="0" algn="l">
                        <a:spcBef>
                          <a:spcPts val="0"/>
                        </a:spcBef>
                        <a:spcAft>
                          <a:spcPts val="0"/>
                        </a:spcAft>
                        <a:buNone/>
                      </a:pPr>
                      <a:r>
                        <a:rPr lang="en" sz="1200">
                          <a:latin typeface="Jost"/>
                          <a:ea typeface="Jost"/>
                          <a:cs typeface="Jost"/>
                          <a:sym typeface="Jost"/>
                        </a:rPr>
                        <a:t>Deal size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Number of current products offered</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9300">
                <a:tc>
                  <a:txBody>
                    <a:bodyPr/>
                    <a:lstStyle/>
                    <a:p>
                      <a:pPr indent="0" lvl="0" marL="0" rtl="0" algn="l">
                        <a:spcBef>
                          <a:spcPts val="0"/>
                        </a:spcBef>
                        <a:spcAft>
                          <a:spcPts val="0"/>
                        </a:spcAft>
                        <a:buNone/>
                      </a:pPr>
                      <a:r>
                        <a:rPr lang="en" sz="1200">
                          <a:latin typeface="Jost"/>
                          <a:ea typeface="Jost"/>
                          <a:cs typeface="Jost"/>
                          <a:sym typeface="Jost"/>
                        </a:rPr>
                        <a:t>Location</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 of current tech used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28725">
                <a:tc>
                  <a:txBody>
                    <a:bodyPr/>
                    <a:lstStyle/>
                    <a:p>
                      <a:pPr indent="0" lvl="0" marL="0" rtl="0" algn="l">
                        <a:spcBef>
                          <a:spcPts val="0"/>
                        </a:spcBef>
                        <a:spcAft>
                          <a:spcPts val="0"/>
                        </a:spcAft>
                        <a:buNone/>
                      </a:pPr>
                      <a:r>
                        <a:rPr lang="en" sz="1200">
                          <a:latin typeface="Jost"/>
                          <a:ea typeface="Jost"/>
                          <a:cs typeface="Jost"/>
                          <a:sym typeface="Jost"/>
                        </a:rPr>
                        <a:t>Relevant internal departments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Adoption time for latest tech</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210" name="Google Shape;210;p35"/>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11" name="Google Shape;211;p35"/>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12" name="Google Shape;212;p35"/>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6"/>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Customer demographics</a:t>
            </a:r>
            <a:endParaRPr sz="2800">
              <a:solidFill>
                <a:srgbClr val="6F7BD4"/>
              </a:solidFill>
              <a:latin typeface="Jost SemiBold"/>
              <a:ea typeface="Jost SemiBold"/>
              <a:cs typeface="Jost SemiBold"/>
              <a:sym typeface="Jost SemiBold"/>
            </a:endParaRPr>
          </a:p>
        </p:txBody>
      </p:sp>
      <p:sp>
        <p:nvSpPr>
          <p:cNvPr id="218" name="Google Shape;218;p36"/>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19" name="Google Shape;219;p36"/>
          <p:cNvGraphicFramePr/>
          <p:nvPr/>
        </p:nvGraphicFramePr>
        <p:xfrm>
          <a:off x="492150" y="971975"/>
          <a:ext cx="3000000" cy="3000000"/>
        </p:xfrm>
        <a:graphic>
          <a:graphicData uri="http://schemas.openxmlformats.org/drawingml/2006/table">
            <a:tbl>
              <a:tblPr>
                <a:noFill/>
                <a:tableStyleId>{FE9DA1D4-E8C9-4E09-BD80-A165ED0DD601}</a:tableStyleId>
              </a:tblPr>
              <a:tblGrid>
                <a:gridCol w="1825775"/>
                <a:gridCol w="2008425"/>
                <a:gridCol w="2764800"/>
                <a:gridCol w="1538900"/>
              </a:tblGrid>
              <a:tr h="193700">
                <a:tc gridSpan="4">
                  <a:txBody>
                    <a:bodyPr/>
                    <a:lstStyle/>
                    <a:p>
                      <a:pPr indent="0" lvl="0" marL="0" rtl="0" algn="ctr">
                        <a:spcBef>
                          <a:spcPts val="0"/>
                        </a:spcBef>
                        <a:spcAft>
                          <a:spcPts val="0"/>
                        </a:spcAft>
                        <a:buNone/>
                      </a:pPr>
                      <a:r>
                        <a:rPr lang="en" sz="1200">
                          <a:solidFill>
                            <a:srgbClr val="112235"/>
                          </a:solidFill>
                          <a:latin typeface="Jost"/>
                          <a:ea typeface="Jost"/>
                          <a:cs typeface="Jost"/>
                          <a:sym typeface="Jost"/>
                        </a:rPr>
                        <a:t>Customer name 4</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392950">
                <a:tc>
                  <a:txBody>
                    <a:bodyPr/>
                    <a:lstStyle/>
                    <a:p>
                      <a:pPr indent="0" lvl="0" marL="0" rtl="0" algn="l">
                        <a:spcBef>
                          <a:spcPts val="0"/>
                        </a:spcBef>
                        <a:spcAft>
                          <a:spcPts val="0"/>
                        </a:spcAft>
                        <a:buNone/>
                      </a:pPr>
                      <a:r>
                        <a:rPr lang="en" sz="1200">
                          <a:latin typeface="Jost"/>
                          <a:ea typeface="Jost"/>
                          <a:cs typeface="Jost"/>
                          <a:sym typeface="Jost"/>
                        </a:rPr>
                        <a:t>Firmographic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Technographic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844475">
                <a:tc>
                  <a:txBody>
                    <a:bodyPr/>
                    <a:lstStyle/>
                    <a:p>
                      <a:pPr indent="0" lvl="0" marL="0" rtl="0" algn="l">
                        <a:spcBef>
                          <a:spcPts val="0"/>
                        </a:spcBef>
                        <a:spcAft>
                          <a:spcPts val="0"/>
                        </a:spcAft>
                        <a:buNone/>
                      </a:pPr>
                      <a:r>
                        <a:rPr lang="en" sz="1200">
                          <a:latin typeface="Jost"/>
                          <a:ea typeface="Jost"/>
                          <a:cs typeface="Jost"/>
                          <a:sym typeface="Jost"/>
                        </a:rPr>
                        <a:t>Industry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Existing tech stack e.g martech, sales intelligence, storage servers and mail tools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2950">
                <a:tc>
                  <a:txBody>
                    <a:bodyPr/>
                    <a:lstStyle/>
                    <a:p>
                      <a:pPr indent="0" lvl="0" marL="0" rtl="0" algn="l">
                        <a:spcBef>
                          <a:spcPts val="0"/>
                        </a:spcBef>
                        <a:spcAft>
                          <a:spcPts val="0"/>
                        </a:spcAft>
                        <a:buNone/>
                      </a:pPr>
                      <a:r>
                        <a:rPr lang="en" sz="1200">
                          <a:latin typeface="Jost"/>
                          <a:ea typeface="Jost"/>
                          <a:cs typeface="Jost"/>
                          <a:sym typeface="Jost"/>
                        </a:rPr>
                        <a:t>Employee count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Jost"/>
                          <a:ea typeface="Jost"/>
                          <a:cs typeface="Jost"/>
                          <a:sym typeface="Jost"/>
                        </a:rPr>
                        <a:t>Other technologies used</a:t>
                      </a:r>
                      <a:endParaRPr sz="1200">
                        <a:highlight>
                          <a:srgbClr val="FFFF00"/>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18725">
                <a:tc>
                  <a:txBody>
                    <a:bodyPr/>
                    <a:lstStyle/>
                    <a:p>
                      <a:pPr indent="0" lvl="0" marL="0" rtl="0" algn="l">
                        <a:spcBef>
                          <a:spcPts val="0"/>
                        </a:spcBef>
                        <a:spcAft>
                          <a:spcPts val="0"/>
                        </a:spcAft>
                        <a:buNone/>
                      </a:pPr>
                      <a:r>
                        <a:rPr lang="en" sz="1200">
                          <a:latin typeface="Jost"/>
                          <a:ea typeface="Jost"/>
                          <a:cs typeface="Jost"/>
                          <a:sym typeface="Jost"/>
                        </a:rPr>
                        <a:t>Deal size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Number of current products offered</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2950">
                <a:tc>
                  <a:txBody>
                    <a:bodyPr/>
                    <a:lstStyle/>
                    <a:p>
                      <a:pPr indent="0" lvl="0" marL="0" rtl="0" algn="l">
                        <a:spcBef>
                          <a:spcPts val="0"/>
                        </a:spcBef>
                        <a:spcAft>
                          <a:spcPts val="0"/>
                        </a:spcAft>
                        <a:buNone/>
                      </a:pPr>
                      <a:r>
                        <a:rPr lang="en" sz="1200">
                          <a:latin typeface="Jost"/>
                          <a:ea typeface="Jost"/>
                          <a:cs typeface="Jost"/>
                          <a:sym typeface="Jost"/>
                        </a:rPr>
                        <a:t>Location</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 of current tech used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18725">
                <a:tc>
                  <a:txBody>
                    <a:bodyPr/>
                    <a:lstStyle/>
                    <a:p>
                      <a:pPr indent="0" lvl="0" marL="0" rtl="0" algn="l">
                        <a:spcBef>
                          <a:spcPts val="0"/>
                        </a:spcBef>
                        <a:spcAft>
                          <a:spcPts val="0"/>
                        </a:spcAft>
                        <a:buNone/>
                      </a:pPr>
                      <a:r>
                        <a:rPr lang="en" sz="1200">
                          <a:latin typeface="Jost"/>
                          <a:ea typeface="Jost"/>
                          <a:cs typeface="Jost"/>
                          <a:sym typeface="Jost"/>
                        </a:rPr>
                        <a:t>Relevant internal departments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Adoption time for latest tech</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220" name="Google Shape;220;p36"/>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21" name="Google Shape;221;p36"/>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22" name="Google Shape;222;p36"/>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7"/>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Customer demographics</a:t>
            </a:r>
            <a:endParaRPr sz="2800">
              <a:solidFill>
                <a:srgbClr val="6F7BD4"/>
              </a:solidFill>
              <a:latin typeface="Jost SemiBold"/>
              <a:ea typeface="Jost SemiBold"/>
              <a:cs typeface="Jost SemiBold"/>
              <a:sym typeface="Jost SemiBold"/>
            </a:endParaRPr>
          </a:p>
        </p:txBody>
      </p:sp>
      <p:sp>
        <p:nvSpPr>
          <p:cNvPr id="228" name="Google Shape;228;p37"/>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29" name="Google Shape;229;p37"/>
          <p:cNvGraphicFramePr/>
          <p:nvPr/>
        </p:nvGraphicFramePr>
        <p:xfrm>
          <a:off x="492150" y="971975"/>
          <a:ext cx="3000000" cy="3000000"/>
        </p:xfrm>
        <a:graphic>
          <a:graphicData uri="http://schemas.openxmlformats.org/drawingml/2006/table">
            <a:tbl>
              <a:tblPr>
                <a:noFill/>
                <a:tableStyleId>{FE9DA1D4-E8C9-4E09-BD80-A165ED0DD601}</a:tableStyleId>
              </a:tblPr>
              <a:tblGrid>
                <a:gridCol w="1825775"/>
                <a:gridCol w="2008425"/>
                <a:gridCol w="2764800"/>
                <a:gridCol w="1538900"/>
              </a:tblGrid>
              <a:tr h="100000">
                <a:tc gridSpan="4">
                  <a:txBody>
                    <a:bodyPr/>
                    <a:lstStyle/>
                    <a:p>
                      <a:pPr indent="0" lvl="0" marL="0" rtl="0" algn="ctr">
                        <a:spcBef>
                          <a:spcPts val="0"/>
                        </a:spcBef>
                        <a:spcAft>
                          <a:spcPts val="0"/>
                        </a:spcAft>
                        <a:buNone/>
                      </a:pPr>
                      <a:r>
                        <a:rPr lang="en" sz="1200">
                          <a:solidFill>
                            <a:srgbClr val="112235"/>
                          </a:solidFill>
                          <a:latin typeface="Jost"/>
                          <a:ea typeface="Jost"/>
                          <a:cs typeface="Jost"/>
                          <a:sym typeface="Jost"/>
                        </a:rPr>
                        <a:t>Customer name 5</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394525">
                <a:tc>
                  <a:txBody>
                    <a:bodyPr/>
                    <a:lstStyle/>
                    <a:p>
                      <a:pPr indent="0" lvl="0" marL="0" rtl="0" algn="l">
                        <a:spcBef>
                          <a:spcPts val="0"/>
                        </a:spcBef>
                        <a:spcAft>
                          <a:spcPts val="0"/>
                        </a:spcAft>
                        <a:buNone/>
                      </a:pPr>
                      <a:r>
                        <a:rPr lang="en" sz="1200">
                          <a:latin typeface="Jost"/>
                          <a:ea typeface="Jost"/>
                          <a:cs typeface="Jost"/>
                          <a:sym typeface="Jost"/>
                        </a:rPr>
                        <a:t>Firmographic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Technographic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847900">
                <a:tc>
                  <a:txBody>
                    <a:bodyPr/>
                    <a:lstStyle/>
                    <a:p>
                      <a:pPr indent="0" lvl="0" marL="0" rtl="0" algn="l">
                        <a:spcBef>
                          <a:spcPts val="0"/>
                        </a:spcBef>
                        <a:spcAft>
                          <a:spcPts val="0"/>
                        </a:spcAft>
                        <a:buNone/>
                      </a:pPr>
                      <a:r>
                        <a:rPr lang="en" sz="1200">
                          <a:latin typeface="Jost"/>
                          <a:ea typeface="Jost"/>
                          <a:cs typeface="Jost"/>
                          <a:sym typeface="Jost"/>
                        </a:rPr>
                        <a:t>Industry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Existing tech stack e.g martech, sales intelligence, storage servers and mail tools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4525">
                <a:tc>
                  <a:txBody>
                    <a:bodyPr/>
                    <a:lstStyle/>
                    <a:p>
                      <a:pPr indent="0" lvl="0" marL="0" rtl="0" algn="l">
                        <a:spcBef>
                          <a:spcPts val="0"/>
                        </a:spcBef>
                        <a:spcAft>
                          <a:spcPts val="0"/>
                        </a:spcAft>
                        <a:buNone/>
                      </a:pPr>
                      <a:r>
                        <a:rPr lang="en" sz="1200">
                          <a:latin typeface="Jost"/>
                          <a:ea typeface="Jost"/>
                          <a:cs typeface="Jost"/>
                          <a:sym typeface="Jost"/>
                        </a:rPr>
                        <a:t>Employee count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Jost"/>
                          <a:ea typeface="Jost"/>
                          <a:cs typeface="Jost"/>
                          <a:sym typeface="Jost"/>
                        </a:rPr>
                        <a:t>Other technologies used</a:t>
                      </a:r>
                      <a:endParaRPr sz="1200">
                        <a:highlight>
                          <a:srgbClr val="FFFF00"/>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21225">
                <a:tc>
                  <a:txBody>
                    <a:bodyPr/>
                    <a:lstStyle/>
                    <a:p>
                      <a:pPr indent="0" lvl="0" marL="0" rtl="0" algn="l">
                        <a:spcBef>
                          <a:spcPts val="0"/>
                        </a:spcBef>
                        <a:spcAft>
                          <a:spcPts val="0"/>
                        </a:spcAft>
                        <a:buNone/>
                      </a:pPr>
                      <a:r>
                        <a:rPr lang="en" sz="1200">
                          <a:latin typeface="Jost"/>
                          <a:ea typeface="Jost"/>
                          <a:cs typeface="Jost"/>
                          <a:sym typeface="Jost"/>
                        </a:rPr>
                        <a:t>Deal size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Number of current products offered</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94525">
                <a:tc>
                  <a:txBody>
                    <a:bodyPr/>
                    <a:lstStyle/>
                    <a:p>
                      <a:pPr indent="0" lvl="0" marL="0" rtl="0" algn="l">
                        <a:spcBef>
                          <a:spcPts val="0"/>
                        </a:spcBef>
                        <a:spcAft>
                          <a:spcPts val="0"/>
                        </a:spcAft>
                        <a:buNone/>
                      </a:pPr>
                      <a:r>
                        <a:rPr lang="en" sz="1200">
                          <a:latin typeface="Jost"/>
                          <a:ea typeface="Jost"/>
                          <a:cs typeface="Jost"/>
                          <a:sym typeface="Jost"/>
                        </a:rPr>
                        <a:t>Location</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 of current tech used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21225">
                <a:tc>
                  <a:txBody>
                    <a:bodyPr/>
                    <a:lstStyle/>
                    <a:p>
                      <a:pPr indent="0" lvl="0" marL="0" rtl="0" algn="l">
                        <a:spcBef>
                          <a:spcPts val="0"/>
                        </a:spcBef>
                        <a:spcAft>
                          <a:spcPts val="0"/>
                        </a:spcAft>
                        <a:buNone/>
                      </a:pPr>
                      <a:r>
                        <a:rPr lang="en" sz="1200">
                          <a:latin typeface="Jost"/>
                          <a:ea typeface="Jost"/>
                          <a:cs typeface="Jost"/>
                          <a:sym typeface="Jost"/>
                        </a:rPr>
                        <a:t>Relevant internal departments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Adoption time for latest tech</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230" name="Google Shape;230;p37"/>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31" name="Google Shape;231;p37"/>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32" name="Google Shape;232;p37"/>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6" name="Shape 236"/>
        <p:cNvGrpSpPr/>
        <p:nvPr/>
      </p:nvGrpSpPr>
      <p:grpSpPr>
        <a:xfrm>
          <a:off x="0" y="0"/>
          <a:ext cx="0" cy="0"/>
          <a:chOff x="0" y="0"/>
          <a:chExt cx="0" cy="0"/>
        </a:xfrm>
      </p:grpSpPr>
      <p:sp>
        <p:nvSpPr>
          <p:cNvPr id="237" name="Google Shape;237;p38"/>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Customer demographics</a:t>
            </a:r>
            <a:endParaRPr sz="2800">
              <a:solidFill>
                <a:srgbClr val="6F7BD4"/>
              </a:solidFill>
              <a:latin typeface="Jost SemiBold"/>
              <a:ea typeface="Jost SemiBold"/>
              <a:cs typeface="Jost SemiBold"/>
              <a:sym typeface="Jost SemiBold"/>
            </a:endParaRPr>
          </a:p>
        </p:txBody>
      </p:sp>
      <p:sp>
        <p:nvSpPr>
          <p:cNvPr id="238" name="Google Shape;238;p38"/>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39" name="Google Shape;239;p38"/>
          <p:cNvGraphicFramePr/>
          <p:nvPr/>
        </p:nvGraphicFramePr>
        <p:xfrm>
          <a:off x="492150" y="971975"/>
          <a:ext cx="3000000" cy="3000000"/>
        </p:xfrm>
        <a:graphic>
          <a:graphicData uri="http://schemas.openxmlformats.org/drawingml/2006/table">
            <a:tbl>
              <a:tblPr>
                <a:noFill/>
                <a:tableStyleId>{FE9DA1D4-E8C9-4E09-BD80-A165ED0DD601}</a:tableStyleId>
              </a:tblPr>
              <a:tblGrid>
                <a:gridCol w="1825775"/>
                <a:gridCol w="2008425"/>
                <a:gridCol w="2764800"/>
                <a:gridCol w="1538900"/>
              </a:tblGrid>
              <a:tr h="269225">
                <a:tc gridSpan="4">
                  <a:txBody>
                    <a:bodyPr/>
                    <a:lstStyle/>
                    <a:p>
                      <a:pPr indent="0" lvl="0" marL="0" rtl="0" algn="ctr">
                        <a:spcBef>
                          <a:spcPts val="0"/>
                        </a:spcBef>
                        <a:spcAft>
                          <a:spcPts val="0"/>
                        </a:spcAft>
                        <a:buNone/>
                      </a:pPr>
                      <a:r>
                        <a:rPr lang="en" sz="1200">
                          <a:solidFill>
                            <a:srgbClr val="112235"/>
                          </a:solidFill>
                          <a:latin typeface="Jost"/>
                          <a:ea typeface="Jost"/>
                          <a:cs typeface="Jost"/>
                          <a:sym typeface="Jost"/>
                        </a:rPr>
                        <a:t>ICP for [your company]</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402075">
                <a:tc>
                  <a:txBody>
                    <a:bodyPr/>
                    <a:lstStyle/>
                    <a:p>
                      <a:pPr indent="0" lvl="0" marL="0" rtl="0" algn="l">
                        <a:spcBef>
                          <a:spcPts val="0"/>
                        </a:spcBef>
                        <a:spcAft>
                          <a:spcPts val="0"/>
                        </a:spcAft>
                        <a:buNone/>
                      </a:pPr>
                      <a:r>
                        <a:rPr lang="en" sz="1200">
                          <a:latin typeface="Jost"/>
                          <a:ea typeface="Jost"/>
                          <a:cs typeface="Jost"/>
                          <a:sym typeface="Jost"/>
                        </a:rPr>
                        <a:t>Firmographic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Technographic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864100">
                <a:tc>
                  <a:txBody>
                    <a:bodyPr/>
                    <a:lstStyle/>
                    <a:p>
                      <a:pPr indent="0" lvl="0" marL="0" rtl="0" algn="l">
                        <a:spcBef>
                          <a:spcPts val="0"/>
                        </a:spcBef>
                        <a:spcAft>
                          <a:spcPts val="0"/>
                        </a:spcAft>
                        <a:buNone/>
                      </a:pPr>
                      <a:r>
                        <a:rPr lang="en" sz="1200">
                          <a:latin typeface="Jost"/>
                          <a:ea typeface="Jost"/>
                          <a:cs typeface="Jost"/>
                          <a:sym typeface="Jost"/>
                        </a:rPr>
                        <a:t>Industry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Existing tech stack e.g martech, sales intelligence, storage servers and mail tools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402075">
                <a:tc>
                  <a:txBody>
                    <a:bodyPr/>
                    <a:lstStyle/>
                    <a:p>
                      <a:pPr indent="0" lvl="0" marL="0" rtl="0" algn="l">
                        <a:spcBef>
                          <a:spcPts val="0"/>
                        </a:spcBef>
                        <a:spcAft>
                          <a:spcPts val="0"/>
                        </a:spcAft>
                        <a:buNone/>
                      </a:pPr>
                      <a:r>
                        <a:rPr lang="en" sz="1200">
                          <a:latin typeface="Jost"/>
                          <a:ea typeface="Jost"/>
                          <a:cs typeface="Jost"/>
                          <a:sym typeface="Jost"/>
                        </a:rPr>
                        <a:t>Employee count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Jost"/>
                          <a:ea typeface="Jost"/>
                          <a:cs typeface="Jost"/>
                          <a:sym typeface="Jost"/>
                        </a:rPr>
                        <a:t>Other technologies used</a:t>
                      </a:r>
                      <a:endParaRPr sz="1200">
                        <a:highlight>
                          <a:srgbClr val="FFFF00"/>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33100">
                <a:tc>
                  <a:txBody>
                    <a:bodyPr/>
                    <a:lstStyle/>
                    <a:p>
                      <a:pPr indent="0" lvl="0" marL="0" rtl="0" algn="l">
                        <a:spcBef>
                          <a:spcPts val="0"/>
                        </a:spcBef>
                        <a:spcAft>
                          <a:spcPts val="0"/>
                        </a:spcAft>
                        <a:buNone/>
                      </a:pPr>
                      <a:r>
                        <a:rPr lang="en" sz="1200">
                          <a:latin typeface="Jost"/>
                          <a:ea typeface="Jost"/>
                          <a:cs typeface="Jost"/>
                          <a:sym typeface="Jost"/>
                        </a:rPr>
                        <a:t>Deal size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Number of current products offered</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402075">
                <a:tc>
                  <a:txBody>
                    <a:bodyPr/>
                    <a:lstStyle/>
                    <a:p>
                      <a:pPr indent="0" lvl="0" marL="0" rtl="0" algn="l">
                        <a:spcBef>
                          <a:spcPts val="0"/>
                        </a:spcBef>
                        <a:spcAft>
                          <a:spcPts val="0"/>
                        </a:spcAft>
                        <a:buNone/>
                      </a:pPr>
                      <a:r>
                        <a:rPr lang="en" sz="1200">
                          <a:latin typeface="Jost"/>
                          <a:ea typeface="Jost"/>
                          <a:cs typeface="Jost"/>
                          <a:sym typeface="Jost"/>
                        </a:rPr>
                        <a:t>Location</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 of current tech used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33100">
                <a:tc>
                  <a:txBody>
                    <a:bodyPr/>
                    <a:lstStyle/>
                    <a:p>
                      <a:pPr indent="0" lvl="0" marL="0" rtl="0" algn="l">
                        <a:spcBef>
                          <a:spcPts val="0"/>
                        </a:spcBef>
                        <a:spcAft>
                          <a:spcPts val="0"/>
                        </a:spcAft>
                        <a:buNone/>
                      </a:pPr>
                      <a:r>
                        <a:rPr lang="en" sz="1200">
                          <a:latin typeface="Jost"/>
                          <a:ea typeface="Jost"/>
                          <a:cs typeface="Jost"/>
                          <a:sym typeface="Jost"/>
                        </a:rPr>
                        <a:t>Relevant internal departments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Adoption time for latest tech</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240" name="Google Shape;240;p38"/>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41" name="Google Shape;241;p38"/>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42" name="Google Shape;242;p38"/>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type="ctrTitle"/>
          </p:nvPr>
        </p:nvSpPr>
        <p:spPr>
          <a:xfrm>
            <a:off x="7359632" y="941225"/>
            <a:ext cx="1161000" cy="20526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t/>
            </a:r>
            <a:endParaRPr sz="4500"/>
          </a:p>
          <a:p>
            <a:pPr indent="0" lvl="0" marL="0" rtl="0" algn="ctr">
              <a:lnSpc>
                <a:spcPct val="115000"/>
              </a:lnSpc>
              <a:spcBef>
                <a:spcPts val="0"/>
              </a:spcBef>
              <a:spcAft>
                <a:spcPts val="0"/>
              </a:spcAft>
              <a:buNone/>
            </a:pPr>
            <a:r>
              <a:t/>
            </a:r>
            <a:endParaRPr/>
          </a:p>
        </p:txBody>
      </p:sp>
      <p:pic>
        <p:nvPicPr>
          <p:cNvPr id="248" name="Google Shape;248;p39"/>
          <p:cNvPicPr preferRelativeResize="0"/>
          <p:nvPr/>
        </p:nvPicPr>
        <p:blipFill>
          <a:blip r:embed="rId3">
            <a:alphaModFix/>
          </a:blip>
          <a:stretch>
            <a:fillRect/>
          </a:stretch>
        </p:blipFill>
        <p:spPr>
          <a:xfrm>
            <a:off x="0" y="0"/>
            <a:ext cx="9144003" cy="5143501"/>
          </a:xfrm>
          <a:prstGeom prst="rect">
            <a:avLst/>
          </a:prstGeom>
          <a:noFill/>
          <a:ln>
            <a:noFill/>
          </a:ln>
        </p:spPr>
      </p:pic>
      <p:sp>
        <p:nvSpPr>
          <p:cNvPr id="249" name="Google Shape;249;p39"/>
          <p:cNvSpPr txBox="1"/>
          <p:nvPr>
            <p:ph idx="1" type="subTitle"/>
          </p:nvPr>
        </p:nvSpPr>
        <p:spPr>
          <a:xfrm>
            <a:off x="677675" y="1392132"/>
            <a:ext cx="4899300" cy="80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400">
                <a:solidFill>
                  <a:srgbClr val="FFFFFF"/>
                </a:solidFill>
                <a:latin typeface="Jost Medium"/>
                <a:ea typeface="Jost Medium"/>
                <a:cs typeface="Jost Medium"/>
                <a:sym typeface="Jost Medium"/>
              </a:rPr>
              <a:t>Validating your ICP</a:t>
            </a:r>
            <a:endParaRPr sz="2400">
              <a:solidFill>
                <a:srgbClr val="FFFFFF"/>
              </a:solidFill>
              <a:latin typeface="Jost Medium"/>
              <a:ea typeface="Jost Medium"/>
              <a:cs typeface="Jost Medium"/>
              <a:sym typeface="Jost Medium"/>
            </a:endParaRPr>
          </a:p>
        </p:txBody>
      </p:sp>
      <p:sp>
        <p:nvSpPr>
          <p:cNvPr id="250" name="Google Shape;250;p39"/>
          <p:cNvSpPr txBox="1"/>
          <p:nvPr>
            <p:ph idx="1" type="subTitle"/>
          </p:nvPr>
        </p:nvSpPr>
        <p:spPr>
          <a:xfrm>
            <a:off x="677675" y="2296484"/>
            <a:ext cx="4899300" cy="284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Jost"/>
                <a:ea typeface="Jost"/>
                <a:cs typeface="Jost"/>
                <a:sym typeface="Jost"/>
              </a:rPr>
              <a:t>Creating an ICP does not guarantee that you’ve accurately identified your ideal client unless you validate your findings. As a CMO, you need to track marketing and sales KPIs, presales and closed-won metrics to verify that your ICP is on track. </a:t>
            </a:r>
            <a:endParaRPr sz="1200">
              <a:solidFill>
                <a:srgbClr val="FFFFFF"/>
              </a:solidFill>
              <a:latin typeface="Jost"/>
              <a:ea typeface="Jost"/>
              <a:cs typeface="Jost"/>
              <a:sym typeface="Jost"/>
            </a:endParaRPr>
          </a:p>
          <a:p>
            <a:pPr indent="0" lvl="0" marL="0" rtl="0" algn="l">
              <a:lnSpc>
                <a:spcPct val="115000"/>
              </a:lnSpc>
              <a:spcBef>
                <a:spcPts val="1200"/>
              </a:spcBef>
              <a:spcAft>
                <a:spcPts val="1200"/>
              </a:spcAft>
              <a:buNone/>
            </a:pPr>
            <a:r>
              <a:rPr lang="en" sz="1200">
                <a:solidFill>
                  <a:srgbClr val="FFFFFF"/>
                </a:solidFill>
                <a:latin typeface="Jost"/>
                <a:ea typeface="Jost"/>
                <a:cs typeface="Jost"/>
                <a:sym typeface="Jost"/>
              </a:rPr>
              <a:t>Use these metrics to track whether or not you’re targeting the right leads and whether your message is resonating with prospects.</a:t>
            </a:r>
            <a:endParaRPr sz="1200">
              <a:solidFill>
                <a:srgbClr val="FFFFFF"/>
              </a:solidFill>
              <a:latin typeface="Jost"/>
              <a:ea typeface="Jost"/>
              <a:cs typeface="Jost"/>
              <a:sym typeface="Jost"/>
            </a:endParaRPr>
          </a:p>
        </p:txBody>
      </p:sp>
      <p:pic>
        <p:nvPicPr>
          <p:cNvPr id="251" name="Google Shape;251;p39"/>
          <p:cNvPicPr preferRelativeResize="0"/>
          <p:nvPr/>
        </p:nvPicPr>
        <p:blipFill>
          <a:blip r:embed="rId4">
            <a:alphaModFix/>
          </a:blip>
          <a:stretch>
            <a:fillRect/>
          </a:stretch>
        </p:blipFill>
        <p:spPr>
          <a:xfrm>
            <a:off x="5706846" y="1540571"/>
            <a:ext cx="2576276" cy="2283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40"/>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Pre deal close KPIs</a:t>
            </a:r>
            <a:endParaRPr sz="2800">
              <a:solidFill>
                <a:srgbClr val="6F7BD4"/>
              </a:solidFill>
              <a:latin typeface="Jost SemiBold"/>
              <a:ea typeface="Jost SemiBold"/>
              <a:cs typeface="Jost SemiBold"/>
              <a:sym typeface="Jost SemiBold"/>
            </a:endParaRPr>
          </a:p>
        </p:txBody>
      </p:sp>
      <p:sp>
        <p:nvSpPr>
          <p:cNvPr id="257" name="Google Shape;257;p40"/>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58" name="Google Shape;258;p40"/>
          <p:cNvGraphicFramePr/>
          <p:nvPr/>
        </p:nvGraphicFramePr>
        <p:xfrm>
          <a:off x="493173" y="980389"/>
          <a:ext cx="3000000" cy="3000000"/>
        </p:xfrm>
        <a:graphic>
          <a:graphicData uri="http://schemas.openxmlformats.org/drawingml/2006/table">
            <a:tbl>
              <a:tblPr>
                <a:noFill/>
                <a:tableStyleId>{FE9DA1D4-E8C9-4E09-BD80-A165ED0DD601}</a:tableStyleId>
              </a:tblPr>
              <a:tblGrid>
                <a:gridCol w="2705800"/>
                <a:gridCol w="3318125"/>
                <a:gridCol w="2093475"/>
              </a:tblGrid>
              <a:tr h="296000">
                <a:tc>
                  <a:txBody>
                    <a:bodyPr/>
                    <a:lstStyle/>
                    <a:p>
                      <a:pPr indent="0" lvl="0" marL="0" rtl="0" algn="l">
                        <a:spcBef>
                          <a:spcPts val="0"/>
                        </a:spcBef>
                        <a:spcAft>
                          <a:spcPts val="0"/>
                        </a:spcAft>
                        <a:buNone/>
                      </a:pPr>
                      <a:r>
                        <a:rPr lang="en" sz="1200">
                          <a:solidFill>
                            <a:schemeClr val="accent2"/>
                          </a:solidFill>
                          <a:latin typeface="Jost"/>
                          <a:ea typeface="Jost"/>
                          <a:cs typeface="Jost"/>
                          <a:sym typeface="Jost"/>
                        </a:rPr>
                        <a:t>K</a:t>
                      </a:r>
                      <a:r>
                        <a:rPr lang="en" sz="1200">
                          <a:solidFill>
                            <a:schemeClr val="accent2"/>
                          </a:solidFill>
                          <a:latin typeface="Jost"/>
                          <a:ea typeface="Jost"/>
                          <a:cs typeface="Jost"/>
                          <a:sym typeface="Jost"/>
                        </a:rPr>
                        <a:t>PI</a:t>
                      </a:r>
                      <a:endParaRPr sz="1200">
                        <a:solidFill>
                          <a:schemeClr val="accent2"/>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a:txBody>
                    <a:bodyPr/>
                    <a:lstStyle/>
                    <a:p>
                      <a:pPr indent="0" lvl="0" marL="0" rtl="0" algn="l">
                        <a:spcBef>
                          <a:spcPts val="0"/>
                        </a:spcBef>
                        <a:spcAft>
                          <a:spcPts val="0"/>
                        </a:spcAft>
                        <a:buNone/>
                      </a:pPr>
                      <a:r>
                        <a:rPr lang="en" sz="1200">
                          <a:solidFill>
                            <a:schemeClr val="accent2"/>
                          </a:solidFill>
                          <a:latin typeface="Jost"/>
                          <a:ea typeface="Jost"/>
                          <a:cs typeface="Jost"/>
                          <a:sym typeface="Jost"/>
                        </a:rPr>
                        <a:t>Expected outcome</a:t>
                      </a:r>
                      <a:endParaRPr sz="1200">
                        <a:solidFill>
                          <a:schemeClr val="accent2"/>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a:txBody>
                    <a:bodyPr/>
                    <a:lstStyle/>
                    <a:p>
                      <a:pPr indent="0" lvl="0" marL="0" rtl="0" algn="l">
                        <a:spcBef>
                          <a:spcPts val="0"/>
                        </a:spcBef>
                        <a:spcAft>
                          <a:spcPts val="0"/>
                        </a:spcAft>
                        <a:buNone/>
                      </a:pPr>
                      <a:r>
                        <a:rPr lang="en" sz="1200">
                          <a:solidFill>
                            <a:schemeClr val="accent2"/>
                          </a:solidFill>
                          <a:latin typeface="Jost"/>
                          <a:ea typeface="Jost"/>
                          <a:cs typeface="Jost"/>
                          <a:sym typeface="Jost"/>
                        </a:rPr>
                        <a:t>Actual outcome</a:t>
                      </a:r>
                      <a:endParaRPr sz="1200">
                        <a:solidFill>
                          <a:schemeClr val="accent2"/>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r>
              <a:tr h="594225">
                <a:tc>
                  <a:txBody>
                    <a:bodyPr/>
                    <a:lstStyle/>
                    <a:p>
                      <a:pPr indent="0" lvl="0" marL="0" rtl="0" algn="l">
                        <a:spcBef>
                          <a:spcPts val="0"/>
                        </a:spcBef>
                        <a:spcAft>
                          <a:spcPts val="0"/>
                        </a:spcAft>
                        <a:buNone/>
                      </a:pPr>
                      <a:r>
                        <a:rPr lang="en" sz="1200">
                          <a:latin typeface="Jost"/>
                          <a:ea typeface="Jost"/>
                          <a:cs typeface="Jost"/>
                          <a:sym typeface="Jost"/>
                        </a:rPr>
                        <a:t>Marketing qualified lead (MQL)</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Increase in qualified leads from your email marketing, paid advertising and organic lead gen efforts.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594225">
                <a:tc>
                  <a:txBody>
                    <a:bodyPr/>
                    <a:lstStyle/>
                    <a:p>
                      <a:pPr indent="0" lvl="0" marL="0" rtl="0" algn="l">
                        <a:spcBef>
                          <a:spcPts val="0"/>
                        </a:spcBef>
                        <a:spcAft>
                          <a:spcPts val="0"/>
                        </a:spcAft>
                        <a:buNone/>
                      </a:pPr>
                      <a:r>
                        <a:rPr lang="en" sz="1200">
                          <a:latin typeface="Jost"/>
                          <a:ea typeface="Jost"/>
                          <a:cs typeface="Jost"/>
                          <a:sym typeface="Jost"/>
                        </a:rPr>
                        <a:t>Cold outreach responses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Your ICP is on target if you experience an increase in positive responses from cold pitches.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49925">
                <a:tc>
                  <a:txBody>
                    <a:bodyPr/>
                    <a:lstStyle/>
                    <a:p>
                      <a:pPr indent="0" lvl="0" marL="0" rtl="0" algn="l">
                        <a:spcBef>
                          <a:spcPts val="0"/>
                        </a:spcBef>
                        <a:spcAft>
                          <a:spcPts val="0"/>
                        </a:spcAft>
                        <a:buNone/>
                      </a:pPr>
                      <a:r>
                        <a:rPr lang="en" sz="1200">
                          <a:latin typeface="Jost"/>
                          <a:ea typeface="Jost"/>
                          <a:cs typeface="Jost"/>
                          <a:sym typeface="Jost"/>
                        </a:rPr>
                        <a:t>Conversion rates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Jost"/>
                          <a:ea typeface="Jost"/>
                          <a:cs typeface="Jost"/>
                          <a:sym typeface="Jost"/>
                        </a:rPr>
                        <a:t>From demos booked to product sales, the % of leads that take intended actions should increase.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719550">
                <a:tc>
                  <a:txBody>
                    <a:bodyPr/>
                    <a:lstStyle/>
                    <a:p>
                      <a:pPr indent="0" lvl="0" marL="0" rtl="0" algn="l">
                        <a:spcBef>
                          <a:spcPts val="0"/>
                        </a:spcBef>
                        <a:spcAft>
                          <a:spcPts val="0"/>
                        </a:spcAft>
                        <a:buNone/>
                      </a:pPr>
                      <a:r>
                        <a:rPr lang="en" sz="1200">
                          <a:latin typeface="Jost"/>
                          <a:ea typeface="Jost"/>
                          <a:cs typeface="Jost"/>
                          <a:sym typeface="Jost"/>
                        </a:rPr>
                        <a:t>Bounce rates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Based on insights from your ICP, visitors from targeted campaigns should spend a healthy amount of time on your site.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7195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Length in pipeline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With the right ICP, qualified leads should spend the industry average time — or shorter time — in your pipeline.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259" name="Google Shape;259;p40"/>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60" name="Google Shape;260;p40"/>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61" name="Google Shape;261;p40"/>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41"/>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Closed-won KPIs</a:t>
            </a:r>
            <a:endParaRPr sz="2800">
              <a:solidFill>
                <a:srgbClr val="6F7BD4"/>
              </a:solidFill>
              <a:latin typeface="Jost SemiBold"/>
              <a:ea typeface="Jost SemiBold"/>
              <a:cs typeface="Jost SemiBold"/>
              <a:sym typeface="Jost SemiBold"/>
            </a:endParaRPr>
          </a:p>
        </p:txBody>
      </p:sp>
      <p:sp>
        <p:nvSpPr>
          <p:cNvPr id="267" name="Google Shape;267;p41"/>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68" name="Google Shape;268;p41"/>
          <p:cNvGraphicFramePr/>
          <p:nvPr/>
        </p:nvGraphicFramePr>
        <p:xfrm>
          <a:off x="502525" y="956925"/>
          <a:ext cx="3000000" cy="3000000"/>
        </p:xfrm>
        <a:graphic>
          <a:graphicData uri="http://schemas.openxmlformats.org/drawingml/2006/table">
            <a:tbl>
              <a:tblPr>
                <a:noFill/>
                <a:tableStyleId>{FE9DA1D4-E8C9-4E09-BD80-A165ED0DD601}</a:tableStyleId>
              </a:tblPr>
              <a:tblGrid>
                <a:gridCol w="2733025"/>
                <a:gridCol w="3307650"/>
                <a:gridCol w="2158400"/>
              </a:tblGrid>
              <a:tr h="302100">
                <a:tc>
                  <a:txBody>
                    <a:bodyPr/>
                    <a:lstStyle/>
                    <a:p>
                      <a:pPr indent="0" lvl="0" marL="0" rtl="0" algn="l">
                        <a:spcBef>
                          <a:spcPts val="0"/>
                        </a:spcBef>
                        <a:spcAft>
                          <a:spcPts val="0"/>
                        </a:spcAft>
                        <a:buNone/>
                      </a:pPr>
                      <a:r>
                        <a:rPr lang="en" sz="1200">
                          <a:solidFill>
                            <a:srgbClr val="112235"/>
                          </a:solidFill>
                          <a:latin typeface="Jost"/>
                          <a:ea typeface="Jost"/>
                          <a:cs typeface="Jost"/>
                          <a:sym typeface="Jost"/>
                        </a:rPr>
                        <a:t>KPI</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a:txBody>
                    <a:bodyPr/>
                    <a:lstStyle/>
                    <a:p>
                      <a:pPr indent="0" lvl="0" marL="0" rtl="0" algn="l">
                        <a:spcBef>
                          <a:spcPts val="0"/>
                        </a:spcBef>
                        <a:spcAft>
                          <a:spcPts val="0"/>
                        </a:spcAft>
                        <a:buNone/>
                      </a:pPr>
                      <a:r>
                        <a:rPr lang="en" sz="1200">
                          <a:solidFill>
                            <a:srgbClr val="112235"/>
                          </a:solidFill>
                          <a:latin typeface="Jost"/>
                          <a:ea typeface="Jost"/>
                          <a:cs typeface="Jost"/>
                          <a:sym typeface="Jost"/>
                        </a:rPr>
                        <a:t>Description</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a:txBody>
                    <a:bodyPr/>
                    <a:lstStyle/>
                    <a:p>
                      <a:pPr indent="0" lvl="0" marL="0" rtl="0" algn="l">
                        <a:spcBef>
                          <a:spcPts val="0"/>
                        </a:spcBef>
                        <a:spcAft>
                          <a:spcPts val="0"/>
                        </a:spcAft>
                        <a:buNone/>
                      </a:pPr>
                      <a:r>
                        <a:rPr lang="en" sz="1200">
                          <a:solidFill>
                            <a:srgbClr val="112235"/>
                          </a:solidFill>
                          <a:latin typeface="Jost"/>
                          <a:ea typeface="Jost"/>
                          <a:cs typeface="Jost"/>
                          <a:sym typeface="Jost"/>
                        </a:rPr>
                        <a:t>Outcome</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r>
              <a:tr h="741225">
                <a:tc>
                  <a:txBody>
                    <a:bodyPr/>
                    <a:lstStyle/>
                    <a:p>
                      <a:pPr indent="0" lvl="0" marL="0" rtl="0" algn="l">
                        <a:spcBef>
                          <a:spcPts val="0"/>
                        </a:spcBef>
                        <a:spcAft>
                          <a:spcPts val="0"/>
                        </a:spcAft>
                        <a:buNone/>
                      </a:pPr>
                      <a:r>
                        <a:rPr lang="en" sz="1200">
                          <a:latin typeface="Jost"/>
                          <a:ea typeface="Jost"/>
                          <a:cs typeface="Jost"/>
                          <a:sym typeface="Jost"/>
                        </a:rPr>
                        <a:t>Customer acquisition costs (CAC)</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Jost"/>
                          <a:ea typeface="Jost"/>
                          <a:cs typeface="Jost"/>
                          <a:sym typeface="Jost"/>
                        </a:rPr>
                        <a:t>With an accurate ICP, you should see a lower CAC as you target the customers most likely to convert</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1044175">
                <a:tc>
                  <a:txBody>
                    <a:bodyPr/>
                    <a:lstStyle/>
                    <a:p>
                      <a:pPr indent="0" lvl="0" marL="0" rtl="0" algn="l">
                        <a:spcBef>
                          <a:spcPts val="0"/>
                        </a:spcBef>
                        <a:spcAft>
                          <a:spcPts val="0"/>
                        </a:spcAft>
                        <a:buNone/>
                      </a:pPr>
                      <a:r>
                        <a:rPr lang="en" sz="1200">
                          <a:latin typeface="Jost"/>
                          <a:ea typeface="Jost"/>
                          <a:cs typeface="Jost"/>
                          <a:sym typeface="Jost"/>
                        </a:rPr>
                        <a:t>Customer lifetime value (CLV)</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Jost"/>
                          <a:ea typeface="Jost"/>
                          <a:cs typeface="Jost"/>
                          <a:sym typeface="Jost"/>
                        </a:rPr>
                        <a:t>If your ICP is correct, your average CLV should increase as you attract customers who are a good fit for your business and are likely to stay with you for a longer period.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771775">
                <a:tc>
                  <a:txBody>
                    <a:bodyPr/>
                    <a:lstStyle/>
                    <a:p>
                      <a:pPr indent="0" lvl="0" marL="0" rtl="0" algn="l">
                        <a:spcBef>
                          <a:spcPts val="0"/>
                        </a:spcBef>
                        <a:spcAft>
                          <a:spcPts val="0"/>
                        </a:spcAft>
                        <a:buNone/>
                      </a:pPr>
                      <a:r>
                        <a:rPr lang="en" sz="1200">
                          <a:latin typeface="Jost"/>
                          <a:ea typeface="Jost"/>
                          <a:cs typeface="Jost"/>
                          <a:sym typeface="Jost"/>
                        </a:rPr>
                        <a:t>Customer feedback</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Jost"/>
                          <a:ea typeface="Jost"/>
                          <a:cs typeface="Jost"/>
                          <a:sym typeface="Jost"/>
                        </a:rPr>
                        <a:t>For an accurate ICP, feedback from new customers should match the characteristics and behaviors identified in your profile.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771775">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Influencers in closed-won deal</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The major influencers in the successful deal should hold positions identified in your ICP.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269" name="Google Shape;269;p41"/>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70" name="Google Shape;270;p41"/>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71" name="Google Shape;271;p41"/>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42"/>
          <p:cNvSpPr txBox="1"/>
          <p:nvPr/>
        </p:nvSpPr>
        <p:spPr>
          <a:xfrm>
            <a:off x="387900" y="1038850"/>
            <a:ext cx="80811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An ICP is only useful if it provides you with clarity. Continuously refine your ICP with relevant attributes and update your customer personas at least twice a year as you gather more data. Updating the ICP is crucial as customer behavior and preferences change over time. Monitor customer feedback, social media interactions and website analytics to align your marketing sales and demand gen efforts with customer needs.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If you make major changes to your ICP, remember to update your organic and paid campaigns, playbooks and messaging across all platforms to align with your new target market.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The </a:t>
            </a:r>
            <a:r>
              <a:rPr b="1" lang="en" sz="1200">
                <a:solidFill>
                  <a:schemeClr val="dk1"/>
                </a:solidFill>
                <a:latin typeface="Lato"/>
                <a:ea typeface="Lato"/>
                <a:cs typeface="Lato"/>
                <a:sym typeface="Lato"/>
              </a:rPr>
              <a:t>Head of Product Marketing</a:t>
            </a:r>
            <a:r>
              <a:rPr lang="en" sz="1200">
                <a:solidFill>
                  <a:schemeClr val="dk1"/>
                </a:solidFill>
                <a:latin typeface="Lato"/>
                <a:ea typeface="Lato"/>
                <a:cs typeface="Lato"/>
                <a:sym typeface="Lato"/>
              </a:rPr>
              <a:t> should keep the ICP updated and document changes at least every 6 months. </a:t>
            </a:r>
            <a:endParaRPr sz="1200">
              <a:solidFill>
                <a:schemeClr val="dk1"/>
              </a:solidFill>
              <a:latin typeface="Source Sans Pro"/>
              <a:ea typeface="Source Sans Pro"/>
              <a:cs typeface="Source Sans Pro"/>
              <a:sym typeface="Source Sans Pro"/>
            </a:endParaRPr>
          </a:p>
        </p:txBody>
      </p:sp>
      <p:sp>
        <p:nvSpPr>
          <p:cNvPr id="277" name="Google Shape;277;p42"/>
          <p:cNvSpPr txBox="1"/>
          <p:nvPr/>
        </p:nvSpPr>
        <p:spPr>
          <a:xfrm>
            <a:off x="387900" y="4522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Refining your ICP</a:t>
            </a:r>
            <a:endParaRPr sz="2800">
              <a:solidFill>
                <a:srgbClr val="6F7BD4"/>
              </a:solidFill>
              <a:latin typeface="Jost SemiBold"/>
              <a:ea typeface="Jost SemiBold"/>
              <a:cs typeface="Jost SemiBold"/>
              <a:sym typeface="Jost SemiBold"/>
            </a:endParaRPr>
          </a:p>
        </p:txBody>
      </p:sp>
      <p:sp>
        <p:nvSpPr>
          <p:cNvPr id="278" name="Google Shape;278;p42"/>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9" name="Google Shape;279;p42"/>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80" name="Google Shape;280;p42"/>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81" name="Google Shape;281;p42"/>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type="ctrTitle"/>
          </p:nvPr>
        </p:nvSpPr>
        <p:spPr>
          <a:xfrm>
            <a:off x="7359632" y="941225"/>
            <a:ext cx="1161000" cy="20526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t/>
            </a:r>
            <a:endParaRPr sz="4500"/>
          </a:p>
          <a:p>
            <a:pPr indent="0" lvl="0" marL="0" rtl="0" algn="ctr">
              <a:lnSpc>
                <a:spcPct val="115000"/>
              </a:lnSpc>
              <a:spcBef>
                <a:spcPts val="0"/>
              </a:spcBef>
              <a:spcAft>
                <a:spcPts val="0"/>
              </a:spcAft>
              <a:buNone/>
            </a:pPr>
            <a:r>
              <a:t/>
            </a:r>
            <a:endParaRPr/>
          </a:p>
        </p:txBody>
      </p:sp>
      <p:pic>
        <p:nvPicPr>
          <p:cNvPr id="287" name="Google Shape;287;p43"/>
          <p:cNvPicPr preferRelativeResize="0"/>
          <p:nvPr/>
        </p:nvPicPr>
        <p:blipFill>
          <a:blip r:embed="rId3">
            <a:alphaModFix/>
          </a:blip>
          <a:stretch>
            <a:fillRect/>
          </a:stretch>
        </p:blipFill>
        <p:spPr>
          <a:xfrm>
            <a:off x="0" y="0"/>
            <a:ext cx="9144003" cy="5143501"/>
          </a:xfrm>
          <a:prstGeom prst="rect">
            <a:avLst/>
          </a:prstGeom>
          <a:noFill/>
          <a:ln>
            <a:noFill/>
          </a:ln>
        </p:spPr>
      </p:pic>
      <p:sp>
        <p:nvSpPr>
          <p:cNvPr id="288" name="Google Shape;288;p43"/>
          <p:cNvSpPr txBox="1"/>
          <p:nvPr>
            <p:ph idx="1" type="subTitle"/>
          </p:nvPr>
        </p:nvSpPr>
        <p:spPr>
          <a:xfrm>
            <a:off x="677675" y="858732"/>
            <a:ext cx="4899300" cy="80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400">
                <a:solidFill>
                  <a:srgbClr val="FFFFFF"/>
                </a:solidFill>
                <a:latin typeface="Jost Medium"/>
                <a:ea typeface="Jost Medium"/>
                <a:cs typeface="Jost Medium"/>
                <a:sym typeface="Jost Medium"/>
              </a:rPr>
              <a:t>Applying your ICP</a:t>
            </a:r>
            <a:endParaRPr sz="2400">
              <a:solidFill>
                <a:srgbClr val="FFFFFF"/>
              </a:solidFill>
              <a:latin typeface="Jost Medium"/>
              <a:ea typeface="Jost Medium"/>
              <a:cs typeface="Jost Medium"/>
              <a:sym typeface="Jost Medium"/>
            </a:endParaRPr>
          </a:p>
        </p:txBody>
      </p:sp>
      <p:sp>
        <p:nvSpPr>
          <p:cNvPr id="289" name="Google Shape;289;p43"/>
          <p:cNvSpPr txBox="1"/>
          <p:nvPr>
            <p:ph idx="1" type="subTitle"/>
          </p:nvPr>
        </p:nvSpPr>
        <p:spPr>
          <a:xfrm>
            <a:off x="677675" y="1458275"/>
            <a:ext cx="7734600" cy="284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FFFFFF"/>
                </a:solidFill>
                <a:latin typeface="Jost Medium"/>
                <a:ea typeface="Jost Medium"/>
                <a:cs typeface="Jost Medium"/>
                <a:sym typeface="Jost Medium"/>
              </a:rPr>
              <a:t>What should you do with your ICP? </a:t>
            </a:r>
            <a:endParaRPr sz="1400">
              <a:solidFill>
                <a:srgbClr val="FFFFFF"/>
              </a:solidFill>
              <a:latin typeface="Jost Medium"/>
              <a:ea typeface="Jost Medium"/>
              <a:cs typeface="Jost Medium"/>
              <a:sym typeface="Jost Medium"/>
            </a:endParaRPr>
          </a:p>
          <a:p>
            <a:pPr indent="-304800" lvl="0" marL="457200" rtl="0" algn="l">
              <a:lnSpc>
                <a:spcPct val="115000"/>
              </a:lnSpc>
              <a:spcBef>
                <a:spcPts val="1200"/>
              </a:spcBef>
              <a:spcAft>
                <a:spcPts val="0"/>
              </a:spcAft>
              <a:buClr>
                <a:srgbClr val="FFFFFF"/>
              </a:buClr>
              <a:buSzPts val="1200"/>
              <a:buFont typeface="Jost"/>
              <a:buAutoNum type="arabicPeriod"/>
            </a:pPr>
            <a:r>
              <a:rPr lang="en" sz="1200">
                <a:solidFill>
                  <a:srgbClr val="FFFFFF"/>
                </a:solidFill>
                <a:latin typeface="Jost"/>
                <a:ea typeface="Jost"/>
                <a:cs typeface="Jost"/>
                <a:sym typeface="Jost"/>
              </a:rPr>
              <a:t>Finding prospects. Using your ICP, you can identify the characteristics that your most profitable customers share and focus your sales efforts on the most promising leads.</a:t>
            </a:r>
            <a:endParaRPr sz="1200">
              <a:solidFill>
                <a:srgbClr val="FFFFFF"/>
              </a:solidFill>
              <a:latin typeface="Jost"/>
              <a:ea typeface="Jost"/>
              <a:cs typeface="Jost"/>
              <a:sym typeface="Jost"/>
            </a:endParaRPr>
          </a:p>
          <a:p>
            <a:pPr indent="-304800" lvl="0" marL="457200" rtl="0" algn="l">
              <a:lnSpc>
                <a:spcPct val="115000"/>
              </a:lnSpc>
              <a:spcBef>
                <a:spcPts val="1200"/>
              </a:spcBef>
              <a:spcAft>
                <a:spcPts val="0"/>
              </a:spcAft>
              <a:buClr>
                <a:srgbClr val="FFFFFF"/>
              </a:buClr>
              <a:buSzPts val="1200"/>
              <a:buFont typeface="Jost"/>
              <a:buAutoNum type="arabicPeriod"/>
            </a:pPr>
            <a:r>
              <a:rPr lang="en" sz="1200">
                <a:solidFill>
                  <a:srgbClr val="FFFFFF"/>
                </a:solidFill>
                <a:latin typeface="Jost"/>
                <a:ea typeface="Jost"/>
                <a:cs typeface="Jost"/>
                <a:sym typeface="Jost"/>
              </a:rPr>
              <a:t>Adjusting your pricing. An ICP can also inform your pricing strategy by identifying the features and benefits that your ideal customers value most. </a:t>
            </a:r>
            <a:endParaRPr sz="1200">
              <a:solidFill>
                <a:srgbClr val="FFFFFF"/>
              </a:solidFill>
              <a:latin typeface="Jost"/>
              <a:ea typeface="Jost"/>
              <a:cs typeface="Jost"/>
              <a:sym typeface="Jost"/>
            </a:endParaRPr>
          </a:p>
          <a:p>
            <a:pPr indent="-304800" lvl="0" marL="457200" rtl="0" algn="l">
              <a:lnSpc>
                <a:spcPct val="115000"/>
              </a:lnSpc>
              <a:spcBef>
                <a:spcPts val="1000"/>
              </a:spcBef>
              <a:spcAft>
                <a:spcPts val="0"/>
              </a:spcAft>
              <a:buClr>
                <a:srgbClr val="FFFFFF"/>
              </a:buClr>
              <a:buSzPts val="1200"/>
              <a:buFont typeface="Jost"/>
              <a:buAutoNum type="arabicPeriod"/>
            </a:pPr>
            <a:r>
              <a:rPr lang="en" sz="1200">
                <a:solidFill>
                  <a:srgbClr val="FFFFFF"/>
                </a:solidFill>
                <a:latin typeface="Jost"/>
                <a:ea typeface="Jost"/>
                <a:cs typeface="Jost"/>
                <a:sym typeface="Jost"/>
              </a:rPr>
              <a:t>Forming partnerships. Using your ICP, you can identify potential partnership opportunities with other companies that share a similar target audience but are not direct competitors and develop mutually beneficial relationships with other businesses.</a:t>
            </a:r>
            <a:endParaRPr sz="1200">
              <a:solidFill>
                <a:srgbClr val="FFFFFF"/>
              </a:solidFill>
              <a:latin typeface="Jost"/>
              <a:ea typeface="Jost"/>
              <a:cs typeface="Jost"/>
              <a:sym typeface="Jost"/>
            </a:endParaRPr>
          </a:p>
          <a:p>
            <a:pPr indent="-304800" lvl="0" marL="457200" rtl="0" algn="l">
              <a:lnSpc>
                <a:spcPct val="115000"/>
              </a:lnSpc>
              <a:spcBef>
                <a:spcPts val="1000"/>
              </a:spcBef>
              <a:spcAft>
                <a:spcPts val="0"/>
              </a:spcAft>
              <a:buClr>
                <a:srgbClr val="FFFFFF"/>
              </a:buClr>
              <a:buSzPts val="1200"/>
              <a:buFont typeface="Jost"/>
              <a:buAutoNum type="arabicPeriod"/>
            </a:pPr>
            <a:r>
              <a:rPr lang="en" sz="1200">
                <a:solidFill>
                  <a:srgbClr val="FFFFFF"/>
                </a:solidFill>
                <a:latin typeface="Jost"/>
                <a:ea typeface="Jost"/>
                <a:cs typeface="Jost"/>
                <a:sym typeface="Jost"/>
              </a:rPr>
              <a:t>Shaping your messaging across all platforms. Your ICP can inform your messaging strategy by guiding the language, tone and style of your website, social media, email campaigns and advertisements.</a:t>
            </a:r>
            <a:endParaRPr sz="1000">
              <a:solidFill>
                <a:schemeClr val="lt1"/>
              </a:solidFill>
              <a:latin typeface="Jost"/>
              <a:ea typeface="Jost"/>
              <a:cs typeface="Jost"/>
              <a:sym typeface="Jost"/>
            </a:endParaRPr>
          </a:p>
          <a:p>
            <a:pPr indent="0" lvl="0" marL="0" rtl="0" algn="l">
              <a:lnSpc>
                <a:spcPct val="115000"/>
              </a:lnSpc>
              <a:spcBef>
                <a:spcPts val="1200"/>
              </a:spcBef>
              <a:spcAft>
                <a:spcPts val="0"/>
              </a:spcAft>
              <a:buNone/>
            </a:pPr>
            <a:r>
              <a:rPr lang="en" sz="1000">
                <a:solidFill>
                  <a:schemeClr val="lt1"/>
                </a:solidFill>
                <a:latin typeface="Jost"/>
                <a:ea typeface="Jost"/>
                <a:cs typeface="Jost"/>
                <a:sym typeface="Jost"/>
              </a:rPr>
              <a:t>💡 Our CMO community requested this complementary Power Point after reading a popular article we released on ICP. Read the post here: </a:t>
            </a:r>
            <a:r>
              <a:rPr lang="en" sz="1000" u="sng">
                <a:solidFill>
                  <a:srgbClr val="D1F960"/>
                </a:solidFill>
                <a:latin typeface="Jost"/>
                <a:ea typeface="Jost"/>
                <a:cs typeface="Jost"/>
                <a:sym typeface="Jost"/>
                <a:hlinkClick r:id="rId4">
                  <a:extLst>
                    <a:ext uri="{A12FA001-AC4F-418D-AE19-62706E023703}">
                      <ahyp:hlinkClr val="tx"/>
                    </a:ext>
                  </a:extLst>
                </a:hlinkClick>
              </a:rPr>
              <a:t>https://productiveshop.com/ideal-customer-profile/</a:t>
            </a:r>
            <a:r>
              <a:rPr lang="en" sz="1000">
                <a:solidFill>
                  <a:srgbClr val="D1F960"/>
                </a:solidFill>
                <a:latin typeface="Jost"/>
                <a:ea typeface="Jost"/>
                <a:cs typeface="Jost"/>
                <a:sym typeface="Jost"/>
              </a:rPr>
              <a:t> </a:t>
            </a:r>
            <a:endParaRPr sz="1000">
              <a:solidFill>
                <a:srgbClr val="FFFFFF"/>
              </a:solidFill>
              <a:latin typeface="Jost"/>
              <a:ea typeface="Jost"/>
              <a:cs typeface="Jost"/>
              <a:sym typeface="Jost"/>
            </a:endParaRPr>
          </a:p>
          <a:p>
            <a:pPr indent="0" lvl="0" marL="0" rtl="0" algn="l">
              <a:lnSpc>
                <a:spcPct val="115000"/>
              </a:lnSpc>
              <a:spcBef>
                <a:spcPts val="1200"/>
              </a:spcBef>
              <a:spcAft>
                <a:spcPts val="0"/>
              </a:spcAft>
              <a:buNone/>
            </a:pPr>
            <a:r>
              <a:t/>
            </a:r>
            <a:endParaRPr sz="1200">
              <a:solidFill>
                <a:srgbClr val="FFFFFF"/>
              </a:solidFill>
              <a:latin typeface="Jost"/>
              <a:ea typeface="Jost"/>
              <a:cs typeface="Jost"/>
              <a:sym typeface="Jost"/>
            </a:endParaRPr>
          </a:p>
          <a:p>
            <a:pPr indent="0" lvl="0" marL="0" rtl="0" algn="l">
              <a:lnSpc>
                <a:spcPct val="115000"/>
              </a:lnSpc>
              <a:spcBef>
                <a:spcPts val="1200"/>
              </a:spcBef>
              <a:spcAft>
                <a:spcPts val="1200"/>
              </a:spcAft>
              <a:buNone/>
            </a:pPr>
            <a:r>
              <a:t/>
            </a:r>
            <a:endParaRPr sz="1200">
              <a:solidFill>
                <a:srgbClr val="FFFFFF"/>
              </a:solidFill>
              <a:latin typeface="Jost"/>
              <a:ea typeface="Jost"/>
              <a:cs typeface="Jost"/>
              <a:sym typeface="Jos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6"/>
          <p:cNvSpPr txBox="1"/>
          <p:nvPr>
            <p:ph type="ctrTitle"/>
          </p:nvPr>
        </p:nvSpPr>
        <p:spPr>
          <a:xfrm>
            <a:off x="7359632" y="941225"/>
            <a:ext cx="1161000" cy="20526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t/>
            </a:r>
            <a:endParaRPr sz="4500"/>
          </a:p>
          <a:p>
            <a:pPr indent="0" lvl="0" marL="0" rtl="0" algn="ctr">
              <a:lnSpc>
                <a:spcPct val="115000"/>
              </a:lnSpc>
              <a:spcBef>
                <a:spcPts val="0"/>
              </a:spcBef>
              <a:spcAft>
                <a:spcPts val="0"/>
              </a:spcAft>
              <a:buNone/>
            </a:pPr>
            <a:r>
              <a:t/>
            </a:r>
            <a:endParaRPr/>
          </a:p>
        </p:txBody>
      </p:sp>
      <p:pic>
        <p:nvPicPr>
          <p:cNvPr id="111" name="Google Shape;111;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12" name="Google Shape;112;p26"/>
          <p:cNvSpPr txBox="1"/>
          <p:nvPr>
            <p:ph idx="1" type="subTitle"/>
          </p:nvPr>
        </p:nvSpPr>
        <p:spPr>
          <a:xfrm>
            <a:off x="677675" y="1468325"/>
            <a:ext cx="6146400" cy="284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Jost"/>
                <a:ea typeface="Jost"/>
                <a:cs typeface="Jost"/>
                <a:sym typeface="Jost"/>
              </a:rPr>
              <a:t>By completing this sheet, you should have a clear picture of who your ICP is, how to validate your ideal profile and apply your findings to your B2B strategy. </a:t>
            </a:r>
            <a:endParaRPr sz="1200">
              <a:solidFill>
                <a:srgbClr val="FFFFFF"/>
              </a:solidFill>
              <a:latin typeface="Jost"/>
              <a:ea typeface="Jost"/>
              <a:cs typeface="Jost"/>
              <a:sym typeface="Jost"/>
            </a:endParaRPr>
          </a:p>
          <a:p>
            <a:pPr indent="0" lvl="0" marL="0" rtl="0" algn="l">
              <a:spcBef>
                <a:spcPts val="1200"/>
              </a:spcBef>
              <a:spcAft>
                <a:spcPts val="0"/>
              </a:spcAft>
              <a:buNone/>
            </a:pPr>
            <a:r>
              <a:rPr lang="en" sz="1200">
                <a:solidFill>
                  <a:srgbClr val="FFFFFF"/>
                </a:solidFill>
                <a:latin typeface="Jost"/>
                <a:ea typeface="Jost"/>
                <a:cs typeface="Jost"/>
                <a:sym typeface="Jost"/>
              </a:rPr>
              <a:t>Use this worksheet to:</a:t>
            </a:r>
            <a:endParaRPr sz="1200">
              <a:solidFill>
                <a:srgbClr val="FFFFFF"/>
              </a:solidFill>
              <a:latin typeface="Jost"/>
              <a:ea typeface="Jost"/>
              <a:cs typeface="Jost"/>
              <a:sym typeface="Jost"/>
            </a:endParaRPr>
          </a:p>
          <a:p>
            <a:pPr indent="0" lvl="0" marL="0" rtl="0" algn="l">
              <a:spcBef>
                <a:spcPts val="0"/>
              </a:spcBef>
              <a:spcAft>
                <a:spcPts val="0"/>
              </a:spcAft>
              <a:buNone/>
            </a:pPr>
            <a:r>
              <a:t/>
            </a:r>
            <a:endParaRPr sz="1200">
              <a:solidFill>
                <a:srgbClr val="FFFFFF"/>
              </a:solidFill>
              <a:latin typeface="Jost"/>
              <a:ea typeface="Jost"/>
              <a:cs typeface="Jost"/>
              <a:sym typeface="Jost"/>
            </a:endParaRPr>
          </a:p>
          <a:p>
            <a:pPr indent="-304800" lvl="0" marL="457200" rtl="0" algn="l">
              <a:lnSpc>
                <a:spcPct val="115000"/>
              </a:lnSpc>
              <a:spcBef>
                <a:spcPts val="0"/>
              </a:spcBef>
              <a:spcAft>
                <a:spcPts val="0"/>
              </a:spcAft>
              <a:buClr>
                <a:srgbClr val="FFFFFF"/>
              </a:buClr>
              <a:buSzPts val="1200"/>
              <a:buFont typeface="Jost"/>
              <a:buChar char="●"/>
            </a:pPr>
            <a:r>
              <a:rPr lang="en" sz="1200">
                <a:solidFill>
                  <a:srgbClr val="FFFFFF"/>
                </a:solidFill>
                <a:latin typeface="Jost"/>
                <a:ea typeface="Jost"/>
                <a:cs typeface="Jost"/>
                <a:sym typeface="Jost"/>
              </a:rPr>
              <a:t>Make your own copy of it</a:t>
            </a:r>
            <a:endParaRPr sz="1200">
              <a:solidFill>
                <a:srgbClr val="FFFFFF"/>
              </a:solidFill>
              <a:latin typeface="Jost"/>
              <a:ea typeface="Jost"/>
              <a:cs typeface="Jost"/>
              <a:sym typeface="Jost"/>
            </a:endParaRPr>
          </a:p>
          <a:p>
            <a:pPr indent="-304800" lvl="0" marL="457200" rtl="0" algn="l">
              <a:lnSpc>
                <a:spcPct val="115000"/>
              </a:lnSpc>
              <a:spcBef>
                <a:spcPts val="0"/>
              </a:spcBef>
              <a:spcAft>
                <a:spcPts val="0"/>
              </a:spcAft>
              <a:buClr>
                <a:srgbClr val="FFFFFF"/>
              </a:buClr>
              <a:buSzPts val="1200"/>
              <a:buFont typeface="Jost"/>
              <a:buChar char="●"/>
            </a:pPr>
            <a:r>
              <a:rPr lang="en" sz="1200">
                <a:solidFill>
                  <a:srgbClr val="FFFFFF"/>
                </a:solidFill>
                <a:latin typeface="Jost"/>
                <a:ea typeface="Jost"/>
                <a:cs typeface="Jost"/>
                <a:sym typeface="Jost"/>
              </a:rPr>
              <a:t>Rename it to reflect your company name</a:t>
            </a:r>
            <a:endParaRPr sz="1200">
              <a:solidFill>
                <a:srgbClr val="FFFFFF"/>
              </a:solidFill>
              <a:latin typeface="Jost"/>
              <a:ea typeface="Jost"/>
              <a:cs typeface="Jost"/>
              <a:sym typeface="Jost"/>
            </a:endParaRPr>
          </a:p>
          <a:p>
            <a:pPr indent="-304800" lvl="0" marL="457200" rtl="0" algn="l">
              <a:lnSpc>
                <a:spcPct val="115000"/>
              </a:lnSpc>
              <a:spcBef>
                <a:spcPts val="0"/>
              </a:spcBef>
              <a:spcAft>
                <a:spcPts val="0"/>
              </a:spcAft>
              <a:buClr>
                <a:srgbClr val="FFFFFF"/>
              </a:buClr>
              <a:buSzPts val="1200"/>
              <a:buFont typeface="Jost"/>
              <a:buChar char="●"/>
            </a:pPr>
            <a:r>
              <a:rPr lang="en" sz="1200">
                <a:solidFill>
                  <a:srgbClr val="FFFFFF"/>
                </a:solidFill>
                <a:latin typeface="Jost"/>
                <a:ea typeface="Jost"/>
                <a:cs typeface="Jost"/>
                <a:sym typeface="Jost"/>
              </a:rPr>
              <a:t>Fill out each section to have actionable data for your B2B strategy</a:t>
            </a:r>
            <a:endParaRPr sz="1200">
              <a:solidFill>
                <a:srgbClr val="FFFFFF"/>
              </a:solidFill>
              <a:latin typeface="Jost"/>
              <a:ea typeface="Jost"/>
              <a:cs typeface="Jost"/>
              <a:sym typeface="Jost"/>
            </a:endParaRPr>
          </a:p>
          <a:p>
            <a:pPr indent="0" lvl="0" marL="0" rtl="0" algn="l">
              <a:lnSpc>
                <a:spcPct val="115000"/>
              </a:lnSpc>
              <a:spcBef>
                <a:spcPts val="1200"/>
              </a:spcBef>
              <a:spcAft>
                <a:spcPts val="0"/>
              </a:spcAft>
              <a:buNone/>
            </a:pPr>
            <a:r>
              <a:t/>
            </a:r>
            <a:endParaRPr sz="1200">
              <a:solidFill>
                <a:srgbClr val="FFFFFF"/>
              </a:solidFill>
              <a:latin typeface="Jost"/>
              <a:ea typeface="Jost"/>
              <a:cs typeface="Jost"/>
              <a:sym typeface="Jost"/>
            </a:endParaRPr>
          </a:p>
          <a:p>
            <a:pPr indent="0" lvl="0" marL="0" rtl="0" algn="l">
              <a:lnSpc>
                <a:spcPct val="115000"/>
              </a:lnSpc>
              <a:spcBef>
                <a:spcPts val="1200"/>
              </a:spcBef>
              <a:spcAft>
                <a:spcPts val="1200"/>
              </a:spcAft>
              <a:buNone/>
            </a:pPr>
            <a:r>
              <a:rPr lang="en" sz="1200">
                <a:solidFill>
                  <a:srgbClr val="FFFFFF"/>
                </a:solidFill>
                <a:latin typeface="Jost"/>
                <a:ea typeface="Jost"/>
                <a:cs typeface="Jost"/>
                <a:sym typeface="Jost"/>
              </a:rPr>
              <a:t>💡 O</a:t>
            </a:r>
            <a:r>
              <a:rPr lang="en" sz="1200">
                <a:solidFill>
                  <a:schemeClr val="lt1"/>
                </a:solidFill>
                <a:latin typeface="Jost"/>
                <a:ea typeface="Jost"/>
                <a:cs typeface="Jost"/>
                <a:sym typeface="Jost"/>
              </a:rPr>
              <a:t>ur CMO community requested this complementary resource </a:t>
            </a:r>
            <a:r>
              <a:rPr lang="en" sz="1200">
                <a:solidFill>
                  <a:srgbClr val="FFFFFF"/>
                </a:solidFill>
                <a:latin typeface="Jost"/>
                <a:ea typeface="Jost"/>
                <a:cs typeface="Jost"/>
                <a:sym typeface="Jost"/>
              </a:rPr>
              <a:t>after reading a popular article we released on ICP. Read the post here: </a:t>
            </a:r>
            <a:r>
              <a:rPr lang="en" sz="1200" u="sng">
                <a:solidFill>
                  <a:srgbClr val="D1F960"/>
                </a:solidFill>
                <a:latin typeface="Jost"/>
                <a:ea typeface="Jost"/>
                <a:cs typeface="Jost"/>
                <a:sym typeface="Jost"/>
                <a:hlinkClick r:id="rId4">
                  <a:extLst>
                    <a:ext uri="{A12FA001-AC4F-418D-AE19-62706E023703}">
                      <ahyp:hlinkClr val="tx"/>
                    </a:ext>
                  </a:extLst>
                </a:hlinkClick>
              </a:rPr>
              <a:t>https://productiveshop.com/ideal-customer-profile/</a:t>
            </a:r>
            <a:r>
              <a:rPr lang="en" sz="1200">
                <a:solidFill>
                  <a:srgbClr val="D1F960"/>
                </a:solidFill>
                <a:latin typeface="Jost"/>
                <a:ea typeface="Jost"/>
                <a:cs typeface="Jost"/>
                <a:sym typeface="Jost"/>
              </a:rPr>
              <a:t> </a:t>
            </a:r>
            <a:endParaRPr sz="1200">
              <a:solidFill>
                <a:srgbClr val="D1F960"/>
              </a:solidFill>
              <a:latin typeface="Jost"/>
              <a:ea typeface="Jost"/>
              <a:cs typeface="Jost"/>
              <a:sym typeface="Jos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sp>
        <p:nvSpPr>
          <p:cNvPr id="294" name="Google Shape;294;p44"/>
          <p:cNvSpPr txBox="1"/>
          <p:nvPr/>
        </p:nvSpPr>
        <p:spPr>
          <a:xfrm>
            <a:off x="387900" y="1038850"/>
            <a:ext cx="69789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Adjusting your online presence to match your ICP doesn’t have to be challenging. Want to upgrade your website, SEO keywords and paid ads to match your current ICP? Productive Shop can help.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p:txBody>
      </p:sp>
      <p:sp>
        <p:nvSpPr>
          <p:cNvPr id="295" name="Google Shape;295;p44"/>
          <p:cNvSpPr txBox="1"/>
          <p:nvPr/>
        </p:nvSpPr>
        <p:spPr>
          <a:xfrm>
            <a:off x="387900" y="4522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Align your B2B presence with your ICP</a:t>
            </a:r>
            <a:endParaRPr sz="2800">
              <a:solidFill>
                <a:srgbClr val="6F7BD4"/>
              </a:solidFill>
              <a:latin typeface="Jost SemiBold"/>
              <a:ea typeface="Jost SemiBold"/>
              <a:cs typeface="Jost SemiBold"/>
              <a:sym typeface="Jost SemiBold"/>
            </a:endParaRPr>
          </a:p>
        </p:txBody>
      </p:sp>
      <p:sp>
        <p:nvSpPr>
          <p:cNvPr id="296" name="Google Shape;296;p44"/>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7" name="Google Shape;297;p44"/>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298" name="Google Shape;298;p44"/>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299" name="Google Shape;299;p44"/>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
        <p:nvSpPr>
          <p:cNvPr id="300" name="Google Shape;300;p44"/>
          <p:cNvSpPr/>
          <p:nvPr/>
        </p:nvSpPr>
        <p:spPr>
          <a:xfrm>
            <a:off x="2056375" y="3042538"/>
            <a:ext cx="1179600" cy="43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4"/>
          <p:cNvSpPr/>
          <p:nvPr/>
        </p:nvSpPr>
        <p:spPr>
          <a:xfrm>
            <a:off x="956132" y="1908550"/>
            <a:ext cx="6562500" cy="2213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44"/>
          <p:cNvPicPr preferRelativeResize="0"/>
          <p:nvPr/>
        </p:nvPicPr>
        <p:blipFill rotWithShape="1">
          <a:blip r:embed="rId12">
            <a:alphaModFix/>
          </a:blip>
          <a:srcRect b="14451" l="0" r="0" t="12561"/>
          <a:stretch/>
        </p:blipFill>
        <p:spPr>
          <a:xfrm>
            <a:off x="5111612" y="3118750"/>
            <a:ext cx="1179564" cy="430500"/>
          </a:xfrm>
          <a:prstGeom prst="rect">
            <a:avLst/>
          </a:prstGeom>
          <a:noFill/>
          <a:ln>
            <a:noFill/>
          </a:ln>
        </p:spPr>
      </p:pic>
      <p:grpSp>
        <p:nvGrpSpPr>
          <p:cNvPr id="303" name="Google Shape;303;p44"/>
          <p:cNvGrpSpPr/>
          <p:nvPr/>
        </p:nvGrpSpPr>
        <p:grpSpPr>
          <a:xfrm>
            <a:off x="2150300" y="2488807"/>
            <a:ext cx="1179600" cy="430500"/>
            <a:chOff x="550100" y="3575938"/>
            <a:chExt cx="1179600" cy="430500"/>
          </a:xfrm>
        </p:grpSpPr>
        <p:sp>
          <p:nvSpPr>
            <p:cNvPr id="304" name="Google Shape;304;p44"/>
            <p:cNvSpPr/>
            <p:nvPr/>
          </p:nvSpPr>
          <p:spPr>
            <a:xfrm>
              <a:off x="550100" y="3575938"/>
              <a:ext cx="1179600" cy="43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44"/>
            <p:cNvPicPr preferRelativeResize="0"/>
            <p:nvPr/>
          </p:nvPicPr>
          <p:blipFill>
            <a:blip r:embed="rId13">
              <a:alphaModFix/>
            </a:blip>
            <a:stretch>
              <a:fillRect/>
            </a:stretch>
          </p:blipFill>
          <p:spPr>
            <a:xfrm>
              <a:off x="616075" y="3640676"/>
              <a:ext cx="1062663" cy="328800"/>
            </a:xfrm>
            <a:prstGeom prst="rect">
              <a:avLst/>
            </a:prstGeom>
            <a:noFill/>
            <a:ln>
              <a:noFill/>
            </a:ln>
          </p:spPr>
        </p:pic>
      </p:grpSp>
      <p:pic>
        <p:nvPicPr>
          <p:cNvPr id="306" name="Google Shape;306;p44"/>
          <p:cNvPicPr preferRelativeResize="0"/>
          <p:nvPr/>
        </p:nvPicPr>
        <p:blipFill rotWithShape="1">
          <a:blip r:embed="rId14">
            <a:alphaModFix/>
          </a:blip>
          <a:srcRect b="36173" l="23598" r="23274" t="31479"/>
          <a:stretch/>
        </p:blipFill>
        <p:spPr>
          <a:xfrm>
            <a:off x="5140563" y="2492075"/>
            <a:ext cx="1179574" cy="430500"/>
          </a:xfrm>
          <a:prstGeom prst="rect">
            <a:avLst/>
          </a:prstGeom>
          <a:noFill/>
          <a:ln>
            <a:noFill/>
          </a:ln>
        </p:spPr>
      </p:pic>
      <p:grpSp>
        <p:nvGrpSpPr>
          <p:cNvPr id="307" name="Google Shape;307;p44"/>
          <p:cNvGrpSpPr/>
          <p:nvPr/>
        </p:nvGrpSpPr>
        <p:grpSpPr>
          <a:xfrm>
            <a:off x="3645400" y="3118750"/>
            <a:ext cx="1179600" cy="430500"/>
            <a:chOff x="3242700" y="2942625"/>
            <a:chExt cx="1179600" cy="430500"/>
          </a:xfrm>
        </p:grpSpPr>
        <p:sp>
          <p:nvSpPr>
            <p:cNvPr id="308" name="Google Shape;308;p44"/>
            <p:cNvSpPr/>
            <p:nvPr/>
          </p:nvSpPr>
          <p:spPr>
            <a:xfrm>
              <a:off x="3242700" y="2942625"/>
              <a:ext cx="1179600" cy="43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44"/>
            <p:cNvPicPr preferRelativeResize="0"/>
            <p:nvPr/>
          </p:nvPicPr>
          <p:blipFill>
            <a:blip r:embed="rId15">
              <a:alphaModFix/>
            </a:blip>
            <a:stretch>
              <a:fillRect/>
            </a:stretch>
          </p:blipFill>
          <p:spPr>
            <a:xfrm>
              <a:off x="3319900" y="3065698"/>
              <a:ext cx="1026140" cy="167850"/>
            </a:xfrm>
            <a:prstGeom prst="rect">
              <a:avLst/>
            </a:prstGeom>
            <a:noFill/>
            <a:ln>
              <a:noFill/>
            </a:ln>
          </p:spPr>
        </p:pic>
      </p:grpSp>
      <p:grpSp>
        <p:nvGrpSpPr>
          <p:cNvPr id="310" name="Google Shape;310;p44"/>
          <p:cNvGrpSpPr/>
          <p:nvPr/>
        </p:nvGrpSpPr>
        <p:grpSpPr>
          <a:xfrm>
            <a:off x="2141593" y="3124513"/>
            <a:ext cx="1179600" cy="430500"/>
            <a:chOff x="3235500" y="3581713"/>
            <a:chExt cx="1179600" cy="430500"/>
          </a:xfrm>
        </p:grpSpPr>
        <p:sp>
          <p:nvSpPr>
            <p:cNvPr id="311" name="Google Shape;311;p44"/>
            <p:cNvSpPr/>
            <p:nvPr/>
          </p:nvSpPr>
          <p:spPr>
            <a:xfrm>
              <a:off x="3235500" y="3581713"/>
              <a:ext cx="1179600" cy="43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2" name="Google Shape;312;p44"/>
            <p:cNvPicPr preferRelativeResize="0"/>
            <p:nvPr/>
          </p:nvPicPr>
          <p:blipFill>
            <a:blip r:embed="rId16">
              <a:alphaModFix/>
            </a:blip>
            <a:stretch>
              <a:fillRect/>
            </a:stretch>
          </p:blipFill>
          <p:spPr>
            <a:xfrm>
              <a:off x="3300525" y="3697100"/>
              <a:ext cx="1062675" cy="216063"/>
            </a:xfrm>
            <a:prstGeom prst="rect">
              <a:avLst/>
            </a:prstGeom>
            <a:noFill/>
            <a:ln>
              <a:noFill/>
            </a:ln>
          </p:spPr>
        </p:pic>
      </p:grpSp>
      <p:grpSp>
        <p:nvGrpSpPr>
          <p:cNvPr id="313" name="Google Shape;313;p44"/>
          <p:cNvGrpSpPr/>
          <p:nvPr/>
        </p:nvGrpSpPr>
        <p:grpSpPr>
          <a:xfrm>
            <a:off x="3648988" y="2485413"/>
            <a:ext cx="1179600" cy="430500"/>
            <a:chOff x="4571175" y="3575938"/>
            <a:chExt cx="1179600" cy="430500"/>
          </a:xfrm>
        </p:grpSpPr>
        <p:sp>
          <p:nvSpPr>
            <p:cNvPr id="314" name="Google Shape;314;p44"/>
            <p:cNvSpPr/>
            <p:nvPr/>
          </p:nvSpPr>
          <p:spPr>
            <a:xfrm>
              <a:off x="4571175" y="3575938"/>
              <a:ext cx="1179600" cy="43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 name="Google Shape;315;p44"/>
            <p:cNvPicPr preferRelativeResize="0"/>
            <p:nvPr/>
          </p:nvPicPr>
          <p:blipFill rotWithShape="1">
            <a:blip r:embed="rId17">
              <a:alphaModFix/>
            </a:blip>
            <a:srcRect b="21098" l="10807" r="11049" t="22458"/>
            <a:stretch/>
          </p:blipFill>
          <p:spPr>
            <a:xfrm>
              <a:off x="4945100" y="3661400"/>
              <a:ext cx="458539" cy="248075"/>
            </a:xfrm>
            <a:prstGeom prst="rect">
              <a:avLst/>
            </a:prstGeom>
            <a:noFill/>
            <a:ln>
              <a:noFill/>
            </a:ln>
          </p:spPr>
        </p:pic>
      </p:grpSp>
      <p:sp>
        <p:nvSpPr>
          <p:cNvPr id="316" name="Google Shape;316;p44"/>
          <p:cNvSpPr/>
          <p:nvPr/>
        </p:nvSpPr>
        <p:spPr>
          <a:xfrm>
            <a:off x="6385795" y="2041811"/>
            <a:ext cx="1588500" cy="359400"/>
          </a:xfrm>
          <a:prstGeom prst="roundRect">
            <a:avLst>
              <a:gd fmla="val 16667" name="adj"/>
            </a:avLst>
          </a:prstGeom>
          <a:solidFill>
            <a:srgbClr val="112235"/>
          </a:solidFill>
          <a:ln cap="flat" cmpd="sng" w="38100">
            <a:solidFill>
              <a:srgbClr val="1122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highlight>
                <a:srgbClr val="D1F960"/>
              </a:highlight>
              <a:latin typeface="Lato"/>
              <a:ea typeface="Lato"/>
              <a:cs typeface="Lato"/>
              <a:sym typeface="Lato"/>
            </a:endParaRPr>
          </a:p>
        </p:txBody>
      </p:sp>
      <p:sp>
        <p:nvSpPr>
          <p:cNvPr id="317" name="Google Shape;317;p44">
            <a:hlinkClick r:id="rId18"/>
          </p:cNvPr>
          <p:cNvSpPr txBox="1"/>
          <p:nvPr/>
        </p:nvSpPr>
        <p:spPr>
          <a:xfrm>
            <a:off x="6645076" y="2052000"/>
            <a:ext cx="13668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000" u="sng">
                <a:solidFill>
                  <a:srgbClr val="D1F960"/>
                </a:solidFill>
                <a:latin typeface="Lato"/>
                <a:ea typeface="Lato"/>
                <a:cs typeface="Lato"/>
                <a:sym typeface="Lato"/>
                <a:hlinkClick r:id="rId19">
                  <a:extLst>
                    <a:ext uri="{A12FA001-AC4F-418D-AE19-62706E023703}">
                      <ahyp:hlinkClr val="tx"/>
                    </a:ext>
                  </a:extLst>
                </a:hlinkClick>
              </a:rPr>
              <a:t>See case studies</a:t>
            </a:r>
            <a:endParaRPr b="1" sz="1000">
              <a:solidFill>
                <a:srgbClr val="D1F96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cxnSp>
        <p:nvCxnSpPr>
          <p:cNvPr id="117" name="Google Shape;117;p27"/>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18" name="Google Shape;118;p27"/>
          <p:cNvSpPr txBox="1"/>
          <p:nvPr/>
        </p:nvSpPr>
        <p:spPr>
          <a:xfrm>
            <a:off x="407475" y="1051450"/>
            <a:ext cx="81369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Also known as an ideal buyer profile, an ideal customer profile is a hypothetical description of the type of person who is most likely to benefit from your product or service and become a loyal and profitable customer.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An ICP is a crucial strategic document that guides business downstream efforts by helping you identify your target audience's key characteristics, needs, behaviors and preferences.</a:t>
            </a:r>
            <a:endParaRPr sz="1200">
              <a:solidFill>
                <a:schemeClr val="dk1"/>
              </a:solidFill>
              <a:latin typeface="Source Sans Pro"/>
              <a:ea typeface="Source Sans Pro"/>
              <a:cs typeface="Source Sans Pro"/>
              <a:sym typeface="Source Sans Pro"/>
            </a:endParaRPr>
          </a:p>
        </p:txBody>
      </p:sp>
      <p:sp>
        <p:nvSpPr>
          <p:cNvPr id="119" name="Google Shape;119;p27"/>
          <p:cNvSpPr txBox="1"/>
          <p:nvPr/>
        </p:nvSpPr>
        <p:spPr>
          <a:xfrm>
            <a:off x="387900" y="452225"/>
            <a:ext cx="839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What is an ideal customer profile (ICP)?</a:t>
            </a:r>
            <a:endParaRPr sz="2800">
              <a:solidFill>
                <a:srgbClr val="6F7BD4"/>
              </a:solidFill>
              <a:latin typeface="Jost SemiBold"/>
              <a:ea typeface="Jost SemiBold"/>
              <a:cs typeface="Jost SemiBold"/>
              <a:sym typeface="Jost SemiBold"/>
            </a:endParaRPr>
          </a:p>
        </p:txBody>
      </p:sp>
      <p:sp>
        <p:nvSpPr>
          <p:cNvPr id="120" name="Google Shape;120;p27"/>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7"/>
          <p:cNvSpPr txBox="1"/>
          <p:nvPr/>
        </p:nvSpPr>
        <p:spPr>
          <a:xfrm>
            <a:off x="387900" y="2491375"/>
            <a:ext cx="4734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F7BD4"/>
                </a:solidFill>
                <a:latin typeface="Jost SemiBold"/>
                <a:ea typeface="Jost SemiBold"/>
                <a:cs typeface="Jost SemiBold"/>
                <a:sym typeface="Jost SemiBold"/>
              </a:rPr>
              <a:t>An ICP is not a buyer persona…</a:t>
            </a:r>
            <a:endParaRPr sz="1600">
              <a:solidFill>
                <a:srgbClr val="6F7BD4"/>
              </a:solidFill>
              <a:latin typeface="Jost SemiBold"/>
              <a:ea typeface="Jost SemiBold"/>
              <a:cs typeface="Jost SemiBold"/>
              <a:sym typeface="Jost SemiBold"/>
            </a:endParaRPr>
          </a:p>
        </p:txBody>
      </p:sp>
      <p:sp>
        <p:nvSpPr>
          <p:cNvPr id="122" name="Google Shape;122;p27"/>
          <p:cNvSpPr txBox="1"/>
          <p:nvPr/>
        </p:nvSpPr>
        <p:spPr>
          <a:xfrm>
            <a:off x="240350" y="2918275"/>
            <a:ext cx="3571800" cy="1218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Char char="●"/>
            </a:pPr>
            <a:r>
              <a:rPr b="1" lang="en" sz="1200">
                <a:solidFill>
                  <a:schemeClr val="dk1"/>
                </a:solidFill>
                <a:latin typeface="Lato"/>
                <a:ea typeface="Lato"/>
                <a:cs typeface="Lato"/>
                <a:sym typeface="Lato"/>
              </a:rPr>
              <a:t>An ICP gives a high-level overview of accounts </a:t>
            </a:r>
            <a:r>
              <a:rPr lang="en" sz="1200">
                <a:solidFill>
                  <a:schemeClr val="dk1"/>
                </a:solidFill>
                <a:latin typeface="Lato"/>
                <a:ea typeface="Lato"/>
                <a:cs typeface="Lato"/>
                <a:sym typeface="Lato"/>
              </a:rPr>
              <a:t>(companies) your sales teams should target while </a:t>
            </a:r>
            <a:r>
              <a:rPr b="1" lang="en" sz="1200">
                <a:solidFill>
                  <a:schemeClr val="dk1"/>
                </a:solidFill>
                <a:latin typeface="Lato"/>
                <a:ea typeface="Lato"/>
                <a:cs typeface="Lato"/>
                <a:sym typeface="Lato"/>
              </a:rPr>
              <a:t>a buyer persona is more specific </a:t>
            </a:r>
            <a:r>
              <a:rPr lang="en" sz="1200">
                <a:solidFill>
                  <a:schemeClr val="dk1"/>
                </a:solidFill>
                <a:latin typeface="Lato"/>
                <a:ea typeface="Lato"/>
                <a:cs typeface="Lato"/>
                <a:sym typeface="Lato"/>
              </a:rPr>
              <a:t>as it doubles down on individuals within those companies.</a:t>
            </a:r>
            <a:endParaRPr sz="1200">
              <a:latin typeface="Lato"/>
              <a:ea typeface="Lato"/>
              <a:cs typeface="Lato"/>
              <a:sym typeface="Lato"/>
            </a:endParaRPr>
          </a:p>
        </p:txBody>
      </p:sp>
      <p:sp>
        <p:nvSpPr>
          <p:cNvPr id="123" name="Google Shape;123;p27"/>
          <p:cNvSpPr txBox="1"/>
          <p:nvPr/>
        </p:nvSpPr>
        <p:spPr>
          <a:xfrm>
            <a:off x="4893600" y="2907925"/>
            <a:ext cx="35190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Char char="●"/>
            </a:pPr>
            <a:r>
              <a:rPr b="1" lang="en" sz="1200">
                <a:solidFill>
                  <a:schemeClr val="dk1"/>
                </a:solidFill>
                <a:latin typeface="Lato"/>
                <a:ea typeface="Lato"/>
                <a:cs typeface="Lato"/>
                <a:sym typeface="Lato"/>
              </a:rPr>
              <a:t>An ICP highlights characteristics of the company </a:t>
            </a:r>
            <a:r>
              <a:rPr lang="en" sz="1200">
                <a:solidFill>
                  <a:schemeClr val="dk1"/>
                </a:solidFill>
                <a:latin typeface="Lato"/>
                <a:ea typeface="Lato"/>
                <a:cs typeface="Lato"/>
                <a:sym typeface="Lato"/>
              </a:rPr>
              <a:t>and its tech stack while a </a:t>
            </a:r>
            <a:r>
              <a:rPr b="1" lang="en" sz="1200">
                <a:solidFill>
                  <a:schemeClr val="dk1"/>
                </a:solidFill>
                <a:latin typeface="Lato"/>
                <a:ea typeface="Lato"/>
                <a:cs typeface="Lato"/>
                <a:sym typeface="Lato"/>
              </a:rPr>
              <a:t>buyer persona focuses on motivations, pain points,</a:t>
            </a:r>
            <a:r>
              <a:rPr lang="en" sz="1200">
                <a:solidFill>
                  <a:schemeClr val="dk1"/>
                </a:solidFill>
                <a:latin typeface="Lato"/>
                <a:ea typeface="Lato"/>
                <a:cs typeface="Lato"/>
                <a:sym typeface="Lato"/>
              </a:rPr>
              <a:t> information sources and KPIs of teams within these companies.</a:t>
            </a:r>
            <a:endParaRPr sz="1200">
              <a:latin typeface="Lato"/>
              <a:ea typeface="Lato"/>
              <a:cs typeface="Lato"/>
              <a:sym typeface="Lato"/>
            </a:endParaRPr>
          </a:p>
        </p:txBody>
      </p:sp>
      <p:sp>
        <p:nvSpPr>
          <p:cNvPr id="124" name="Google Shape;124;p27"/>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a:t>
            </a:r>
            <a:r>
              <a:rPr b="1" lang="en" sz="800" u="sng">
                <a:solidFill>
                  <a:srgbClr val="6F7BD4"/>
                </a:solidFill>
                <a:latin typeface="Jost"/>
                <a:ea typeface="Jost"/>
                <a:cs typeface="Jost"/>
                <a:sym typeface="Jost"/>
                <a:hlinkClick r:id="rId6">
                  <a:extLst>
                    <a:ext uri="{A12FA001-AC4F-418D-AE19-62706E023703}">
                      <ahyp:hlinkClr val="tx"/>
                    </a:ext>
                  </a:extLst>
                </a:hlinkClick>
              </a:rPr>
              <a:t>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8">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9">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1">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125" name="Google Shape;125;p27"/>
          <p:cNvPicPr preferRelativeResize="0"/>
          <p:nvPr/>
        </p:nvPicPr>
        <p:blipFill rotWithShape="1">
          <a:blip r:embed="rId12">
            <a:alphaModFix/>
          </a:blip>
          <a:srcRect b="0" l="0" r="0" t="0"/>
          <a:stretch/>
        </p:blipFill>
        <p:spPr>
          <a:xfrm>
            <a:off x="1" y="4818799"/>
            <a:ext cx="247925" cy="24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8"/>
          <p:cNvSpPr txBox="1"/>
          <p:nvPr/>
        </p:nvSpPr>
        <p:spPr>
          <a:xfrm>
            <a:off x="407475" y="899050"/>
            <a:ext cx="8136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Here’s a redacted sample of an ICP for Productive Shop, a B2B SaaS marketing consultancy:</a:t>
            </a:r>
            <a:endParaRPr>
              <a:solidFill>
                <a:schemeClr val="dk1"/>
              </a:solidFill>
              <a:latin typeface="Source Sans Pro"/>
              <a:ea typeface="Source Sans Pro"/>
              <a:cs typeface="Source Sans Pro"/>
              <a:sym typeface="Source Sans Pro"/>
            </a:endParaRPr>
          </a:p>
        </p:txBody>
      </p:sp>
      <p:sp>
        <p:nvSpPr>
          <p:cNvPr id="131" name="Google Shape;131;p28"/>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8"/>
          <p:cNvPicPr preferRelativeResize="0"/>
          <p:nvPr/>
        </p:nvPicPr>
        <p:blipFill>
          <a:blip r:embed="rId4">
            <a:alphaModFix/>
          </a:blip>
          <a:stretch>
            <a:fillRect/>
          </a:stretch>
        </p:blipFill>
        <p:spPr>
          <a:xfrm>
            <a:off x="505082" y="1371944"/>
            <a:ext cx="7750799" cy="3241925"/>
          </a:xfrm>
          <a:prstGeom prst="rect">
            <a:avLst/>
          </a:prstGeom>
          <a:noFill/>
          <a:ln>
            <a:noFill/>
          </a:ln>
        </p:spPr>
      </p:pic>
      <p:cxnSp>
        <p:nvCxnSpPr>
          <p:cNvPr id="133" name="Google Shape;133;p28"/>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34" name="Google Shape;134;p28"/>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5">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6">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8">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9">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1">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135" name="Google Shape;135;p28"/>
          <p:cNvPicPr preferRelativeResize="0"/>
          <p:nvPr/>
        </p:nvPicPr>
        <p:blipFill rotWithShape="1">
          <a:blip r:embed="rId12">
            <a:alphaModFix/>
          </a:blip>
          <a:srcRect b="0" l="0" r="0" t="0"/>
          <a:stretch/>
        </p:blipFill>
        <p:spPr>
          <a:xfrm>
            <a:off x="1" y="4818799"/>
            <a:ext cx="247925" cy="247925"/>
          </a:xfrm>
          <a:prstGeom prst="rect">
            <a:avLst/>
          </a:prstGeom>
          <a:noFill/>
          <a:ln>
            <a:noFill/>
          </a:ln>
        </p:spPr>
      </p:pic>
      <p:sp>
        <p:nvSpPr>
          <p:cNvPr id="136" name="Google Shape;136;p28"/>
          <p:cNvSpPr txBox="1"/>
          <p:nvPr/>
        </p:nvSpPr>
        <p:spPr>
          <a:xfrm>
            <a:off x="387900" y="452225"/>
            <a:ext cx="839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Brief example of an ICP </a:t>
            </a:r>
            <a:endParaRPr sz="2800">
              <a:solidFill>
                <a:srgbClr val="6F7BD4"/>
              </a:solidFill>
              <a:latin typeface="Jost SemiBold"/>
              <a:ea typeface="Jost SemiBold"/>
              <a:cs typeface="Jost SemiBold"/>
              <a:sym typeface="Jos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9"/>
          <p:cNvSpPr txBox="1"/>
          <p:nvPr/>
        </p:nvSpPr>
        <p:spPr>
          <a:xfrm>
            <a:off x="407475" y="1051450"/>
            <a:ext cx="8136900" cy="334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An accurate ICP provides your organization with these benefits: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Targeted marketing.</a:t>
            </a:r>
            <a:r>
              <a:rPr lang="en" sz="1200">
                <a:solidFill>
                  <a:schemeClr val="dk1"/>
                </a:solidFill>
                <a:latin typeface="Source Sans Pro"/>
                <a:ea typeface="Source Sans Pro"/>
                <a:cs typeface="Source Sans Pro"/>
                <a:sym typeface="Source Sans Pro"/>
              </a:rPr>
              <a:t> By identifying your ideal customer, you can create targeted marketing campaigns that are more likely to resonate with them. This approach allows you to focus your marketing efforts on the customers who are most likely to buy from you, improving the effectiveness of your campaigns and reducing wasted marketing spend. </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A good example of targeted marketing is the use of personalized emails based on segments created in your email service provider. HubSpot's ultimate list of </a:t>
            </a:r>
            <a:r>
              <a:rPr lang="en" sz="1200" u="sng">
                <a:solidFill>
                  <a:srgbClr val="6F7BD4"/>
                </a:solidFill>
                <a:latin typeface="Source Sans Pro"/>
                <a:ea typeface="Source Sans Pro"/>
                <a:cs typeface="Source Sans Pro"/>
                <a:sym typeface="Source Sans Pro"/>
                <a:hlinkClick r:id="rId4">
                  <a:extLst>
                    <a:ext uri="{A12FA001-AC4F-418D-AE19-62706E023703}">
                      <ahyp:hlinkClr val="tx"/>
                    </a:ext>
                  </a:extLst>
                </a:hlinkClick>
              </a:rPr>
              <a:t>marketing statistics </a:t>
            </a:r>
            <a:r>
              <a:rPr lang="en" sz="1200">
                <a:solidFill>
                  <a:schemeClr val="dk1"/>
                </a:solidFill>
                <a:latin typeface="Source Sans Pro"/>
                <a:ea typeface="Source Sans Pro"/>
                <a:cs typeface="Source Sans Pro"/>
                <a:sym typeface="Source Sans Pro"/>
              </a:rPr>
              <a:t>in 2022 reveals that personalized emails can improve click-through rates by 14%, increase conversions by 10% and generate 18 times more traffic than usual. With an ICP, you can create the right segments and put the right prospects within them. </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Sales strategies. </a:t>
            </a:r>
            <a:r>
              <a:rPr lang="en" sz="1200">
                <a:solidFill>
                  <a:schemeClr val="dk1"/>
                </a:solidFill>
                <a:latin typeface="Source Sans Pro"/>
                <a:ea typeface="Source Sans Pro"/>
                <a:cs typeface="Source Sans Pro"/>
                <a:sym typeface="Source Sans Pro"/>
              </a:rPr>
              <a:t>Understanding your ideal customer's needs and preferences can help you tailor your sales strategies to appeal to them. With custom sales strategies, which inform how your sales team positions products to customers, you close more deals, improve your conversion rates and create a more fluid sales process. This approach increases your organization's revenue and keeps your sales pipeline filled.</a:t>
            </a:r>
            <a:endParaRPr sz="1200">
              <a:solidFill>
                <a:schemeClr val="dk1"/>
              </a:solidFill>
              <a:latin typeface="Source Sans Pro"/>
              <a:ea typeface="Source Sans Pro"/>
              <a:cs typeface="Source Sans Pro"/>
              <a:sym typeface="Source Sans Pro"/>
            </a:endParaRPr>
          </a:p>
        </p:txBody>
      </p:sp>
      <p:sp>
        <p:nvSpPr>
          <p:cNvPr id="142" name="Google Shape;142;p29"/>
          <p:cNvSpPr txBox="1"/>
          <p:nvPr/>
        </p:nvSpPr>
        <p:spPr>
          <a:xfrm>
            <a:off x="387900" y="452225"/>
            <a:ext cx="839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Why you need an ICP in your B2B strategy</a:t>
            </a:r>
            <a:endParaRPr sz="2800">
              <a:solidFill>
                <a:srgbClr val="6F7BD4"/>
              </a:solidFill>
              <a:latin typeface="Jost SemiBold"/>
              <a:ea typeface="Jost SemiBold"/>
              <a:cs typeface="Jost SemiBold"/>
              <a:sym typeface="Jost SemiBold"/>
            </a:endParaRPr>
          </a:p>
        </p:txBody>
      </p:sp>
      <p:sp>
        <p:nvSpPr>
          <p:cNvPr id="143" name="Google Shape;143;p29"/>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4" name="Google Shape;144;p29"/>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45" name="Google Shape;145;p29"/>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5">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6">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8">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9">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1">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146" name="Google Shape;146;p29"/>
          <p:cNvPicPr preferRelativeResize="0"/>
          <p:nvPr/>
        </p:nvPicPr>
        <p:blipFill rotWithShape="1">
          <a:blip r:embed="rId12">
            <a:alphaModFix/>
          </a:blip>
          <a:srcRect b="0" l="0" r="0" t="0"/>
          <a:stretch/>
        </p:blipFill>
        <p:spPr>
          <a:xfrm>
            <a:off x="1" y="4818799"/>
            <a:ext cx="247925" cy="24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30"/>
          <p:cNvSpPr txBox="1"/>
          <p:nvPr/>
        </p:nvSpPr>
        <p:spPr>
          <a:xfrm>
            <a:off x="407475" y="1051450"/>
            <a:ext cx="8136900" cy="2918400"/>
          </a:xfrm>
          <a:prstGeom prst="rect">
            <a:avLst/>
          </a:prstGeom>
          <a:noFill/>
          <a:ln>
            <a:noFill/>
          </a:ln>
        </p:spPr>
        <p:txBody>
          <a:bodyPr anchorCtr="0" anchor="t" bIns="91425" lIns="91425" spcFirstLastPara="1" rIns="91425" wrap="square" tIns="91425">
            <a:spAutoFit/>
          </a:bodyPr>
          <a:lstStyle/>
          <a:p>
            <a:pPr indent="-292100" lvl="0" marL="457200" rtl="0" algn="l">
              <a:lnSpc>
                <a:spcPct val="115000"/>
              </a:lnSpc>
              <a:spcBef>
                <a:spcPts val="0"/>
              </a:spcBef>
              <a:spcAft>
                <a:spcPts val="0"/>
              </a:spcAft>
              <a:buClr>
                <a:schemeClr val="dk1"/>
              </a:buClr>
              <a:buSzPts val="1000"/>
              <a:buFont typeface="Source Sans Pro"/>
              <a:buChar char="●"/>
            </a:pPr>
            <a:r>
              <a:rPr b="1" lang="en" sz="1200">
                <a:solidFill>
                  <a:schemeClr val="dk1"/>
                </a:solidFill>
                <a:latin typeface="Source Sans Pro"/>
                <a:ea typeface="Source Sans Pro"/>
                <a:cs typeface="Source Sans Pro"/>
                <a:sym typeface="Source Sans Pro"/>
              </a:rPr>
              <a:t>Product development. </a:t>
            </a:r>
            <a:r>
              <a:rPr lang="en" sz="1200">
                <a:solidFill>
                  <a:schemeClr val="dk1"/>
                </a:solidFill>
                <a:latin typeface="Source Sans Pro"/>
                <a:ea typeface="Source Sans Pro"/>
                <a:cs typeface="Source Sans Pro"/>
                <a:sym typeface="Source Sans Pro"/>
              </a:rPr>
              <a:t>Knowing your ideal customer can help you develop products and services that are better suited to their needs and preferences. An ICP helps your team lay out a future product roadmap with updates and changes. This capability can help you improve customer satisfaction, build loyalty and increase customer lifetime value (CLV).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For example, if your ICP revolves around SaaS startups, you can create plans to expand your product offerings, which allows you to scale with your existing customers when they grow and still cater to upcoming startups. </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292100" lvl="0" marL="457200" rtl="0" algn="l">
              <a:lnSpc>
                <a:spcPct val="115000"/>
              </a:lnSpc>
              <a:spcBef>
                <a:spcPts val="0"/>
              </a:spcBef>
              <a:spcAft>
                <a:spcPts val="0"/>
              </a:spcAft>
              <a:buClr>
                <a:schemeClr val="dk1"/>
              </a:buClr>
              <a:buSzPts val="1000"/>
              <a:buFont typeface="Source Sans Pro"/>
              <a:buChar char="●"/>
            </a:pPr>
            <a:r>
              <a:rPr b="1" lang="en" sz="1200">
                <a:solidFill>
                  <a:schemeClr val="dk1"/>
                </a:solidFill>
                <a:latin typeface="Source Sans Pro"/>
                <a:ea typeface="Source Sans Pro"/>
                <a:cs typeface="Source Sans Pro"/>
                <a:sym typeface="Source Sans Pro"/>
              </a:rPr>
              <a:t>Customer retention. </a:t>
            </a:r>
            <a:r>
              <a:rPr lang="en" sz="1200">
                <a:solidFill>
                  <a:schemeClr val="dk1"/>
                </a:solidFill>
                <a:latin typeface="Source Sans Pro"/>
                <a:ea typeface="Source Sans Pro"/>
                <a:cs typeface="Source Sans Pro"/>
                <a:sym typeface="Source Sans Pro"/>
              </a:rPr>
              <a:t>Per </a:t>
            </a:r>
            <a:r>
              <a:rPr lang="en" sz="1200" u="sng">
                <a:solidFill>
                  <a:srgbClr val="6F7BD4"/>
                </a:solidFill>
                <a:latin typeface="Source Sans Pro"/>
                <a:ea typeface="Source Sans Pro"/>
                <a:cs typeface="Source Sans Pro"/>
                <a:sym typeface="Source Sans Pro"/>
                <a:hlinkClick r:id="rId4">
                  <a:extLst>
                    <a:ext uri="{A12FA001-AC4F-418D-AE19-62706E023703}">
                      <ahyp:hlinkClr val="tx"/>
                    </a:ext>
                  </a:extLst>
                </a:hlinkClick>
              </a:rPr>
              <a:t>Gartner</a:t>
            </a:r>
            <a:r>
              <a:rPr lang="en" sz="1200">
                <a:solidFill>
                  <a:schemeClr val="dk1"/>
                </a:solidFill>
                <a:latin typeface="Source Sans Pro"/>
                <a:ea typeface="Source Sans Pro"/>
                <a:cs typeface="Source Sans Pro"/>
                <a:sym typeface="Source Sans Pro"/>
              </a:rPr>
              <a:t>, only about 15% of client interactions provide value enhancement, which involves increasing the relative value and profitability of an organization while mitigating risks. By understanding your ideal customer, you can provide value in every interaction and create better customer experiences that are more likely to lead to repeat business and customer loyalty.</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
        <p:nvSpPr>
          <p:cNvPr id="152" name="Google Shape;152;p30"/>
          <p:cNvSpPr txBox="1"/>
          <p:nvPr/>
        </p:nvSpPr>
        <p:spPr>
          <a:xfrm>
            <a:off x="387900" y="4522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Why you need an ICP in your B2B strategy (cont’d)</a:t>
            </a:r>
            <a:endParaRPr sz="2800">
              <a:solidFill>
                <a:srgbClr val="6F7BD4"/>
              </a:solidFill>
              <a:latin typeface="Jost SemiBold"/>
              <a:ea typeface="Jost SemiBold"/>
              <a:cs typeface="Jost SemiBold"/>
              <a:sym typeface="Jost SemiBold"/>
            </a:endParaRPr>
          </a:p>
        </p:txBody>
      </p:sp>
      <p:sp>
        <p:nvSpPr>
          <p:cNvPr id="153" name="Google Shape;153;p30"/>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 name="Google Shape;154;p30"/>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55" name="Google Shape;155;p30"/>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5">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6">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8">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9">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1">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156" name="Google Shape;156;p30"/>
          <p:cNvPicPr preferRelativeResize="0"/>
          <p:nvPr/>
        </p:nvPicPr>
        <p:blipFill rotWithShape="1">
          <a:blip r:embed="rId12">
            <a:alphaModFix/>
          </a:blip>
          <a:srcRect b="0" l="0" r="0" t="0"/>
          <a:stretch/>
        </p:blipFill>
        <p:spPr>
          <a:xfrm>
            <a:off x="1" y="4818799"/>
            <a:ext cx="247925" cy="247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title"/>
          </p:nvPr>
        </p:nvSpPr>
        <p:spPr>
          <a:xfrm>
            <a:off x="286725" y="5423"/>
            <a:ext cx="703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6F7BD4"/>
                </a:solidFill>
                <a:latin typeface="Jost SemiBold"/>
                <a:ea typeface="Jost SemiBold"/>
                <a:cs typeface="Jost SemiBold"/>
                <a:sym typeface="Jost SemiBold"/>
              </a:rPr>
              <a:t>Who you need to engage internally </a:t>
            </a:r>
            <a:endParaRPr sz="2600">
              <a:latin typeface="Jost SemiBold"/>
              <a:ea typeface="Jost SemiBold"/>
              <a:cs typeface="Jost SemiBold"/>
              <a:sym typeface="Jost SemiBold"/>
            </a:endParaRPr>
          </a:p>
        </p:txBody>
      </p:sp>
      <p:sp>
        <p:nvSpPr>
          <p:cNvPr id="162" name="Google Shape;162;p31"/>
          <p:cNvSpPr txBox="1"/>
          <p:nvPr>
            <p:ph idx="1" type="body"/>
          </p:nvPr>
        </p:nvSpPr>
        <p:spPr>
          <a:xfrm>
            <a:off x="317250" y="503301"/>
            <a:ext cx="8520600" cy="572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770"/>
              <a:buFont typeface="Arial"/>
              <a:buNone/>
            </a:pPr>
            <a:r>
              <a:rPr lang="en" sz="1040">
                <a:solidFill>
                  <a:schemeClr val="dk1"/>
                </a:solidFill>
                <a:latin typeface="Jost"/>
                <a:ea typeface="Jost"/>
                <a:cs typeface="Jost"/>
                <a:sym typeface="Jost"/>
              </a:rPr>
              <a:t>An ICP requires internal alignment as input from relevant teams contributes to the accuracy of your profile. Here’s a breakdown of roles within your organization that you need to consult when creating your ICP: </a:t>
            </a:r>
            <a:endParaRPr sz="1040">
              <a:latin typeface="Jost"/>
              <a:ea typeface="Jost"/>
              <a:cs typeface="Jost"/>
              <a:sym typeface="Jost"/>
            </a:endParaRPr>
          </a:p>
        </p:txBody>
      </p:sp>
      <p:sp>
        <p:nvSpPr>
          <p:cNvPr id="163" name="Google Shape;163;p31"/>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64" name="Google Shape;164;p31"/>
          <p:cNvGraphicFramePr/>
          <p:nvPr/>
        </p:nvGraphicFramePr>
        <p:xfrm>
          <a:off x="291325" y="955325"/>
          <a:ext cx="3000000" cy="3000000"/>
        </p:xfrm>
        <a:graphic>
          <a:graphicData uri="http://schemas.openxmlformats.org/drawingml/2006/table">
            <a:tbl>
              <a:tblPr>
                <a:noFill/>
                <a:tableStyleId>{FE9DA1D4-E8C9-4E09-BD80-A165ED0DD601}</a:tableStyleId>
              </a:tblPr>
              <a:tblGrid>
                <a:gridCol w="972600"/>
                <a:gridCol w="2863675"/>
                <a:gridCol w="3803750"/>
                <a:gridCol w="1032075"/>
              </a:tblGrid>
              <a:tr h="245900">
                <a:tc gridSpan="4">
                  <a:txBody>
                    <a:bodyPr/>
                    <a:lstStyle/>
                    <a:p>
                      <a:pPr indent="0" lvl="0" marL="0" rtl="0" algn="ctr">
                        <a:spcBef>
                          <a:spcPts val="0"/>
                        </a:spcBef>
                        <a:spcAft>
                          <a:spcPts val="0"/>
                        </a:spcAft>
                        <a:buNone/>
                      </a:pPr>
                      <a:r>
                        <a:rPr lang="en" sz="1000">
                          <a:solidFill>
                            <a:srgbClr val="112235"/>
                          </a:solidFill>
                          <a:latin typeface="Jost"/>
                          <a:ea typeface="Jost"/>
                          <a:cs typeface="Jost"/>
                          <a:sym typeface="Jost"/>
                        </a:rPr>
                        <a:t>Team </a:t>
                      </a:r>
                      <a:r>
                        <a:rPr lang="en" sz="1000">
                          <a:solidFill>
                            <a:srgbClr val="112235"/>
                          </a:solidFill>
                          <a:latin typeface="Jost"/>
                          <a:ea typeface="Jost"/>
                          <a:cs typeface="Jost"/>
                          <a:sym typeface="Jost"/>
                        </a:rPr>
                        <a:t>Responsibilities</a:t>
                      </a:r>
                      <a:r>
                        <a:rPr lang="en" sz="1000">
                          <a:solidFill>
                            <a:srgbClr val="112235"/>
                          </a:solidFill>
                          <a:latin typeface="Jost"/>
                          <a:ea typeface="Jost"/>
                          <a:cs typeface="Jost"/>
                          <a:sym typeface="Jost"/>
                        </a:rPr>
                        <a:t> </a:t>
                      </a:r>
                      <a:endParaRPr sz="10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245900">
                <a:tc>
                  <a:txBody>
                    <a:bodyPr/>
                    <a:lstStyle/>
                    <a:p>
                      <a:pPr indent="0" lvl="0" marL="0" rtl="0" algn="l">
                        <a:spcBef>
                          <a:spcPts val="0"/>
                        </a:spcBef>
                        <a:spcAft>
                          <a:spcPts val="0"/>
                        </a:spcAft>
                        <a:buNone/>
                      </a:pPr>
                      <a:r>
                        <a:rPr lang="en" sz="1000">
                          <a:solidFill>
                            <a:srgbClr val="112235"/>
                          </a:solidFill>
                          <a:latin typeface="Jost"/>
                          <a:ea typeface="Jost"/>
                          <a:cs typeface="Jost"/>
                          <a:sym typeface="Jost"/>
                        </a:rPr>
                        <a:t>Roles</a:t>
                      </a:r>
                      <a:endParaRPr sz="10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a:txBody>
                    <a:bodyPr/>
                    <a:lstStyle/>
                    <a:p>
                      <a:pPr indent="0" lvl="0" marL="0" rtl="0" algn="l">
                        <a:spcBef>
                          <a:spcPts val="0"/>
                        </a:spcBef>
                        <a:spcAft>
                          <a:spcPts val="0"/>
                        </a:spcAft>
                        <a:buNone/>
                      </a:pPr>
                      <a:r>
                        <a:rPr lang="en" sz="1000">
                          <a:solidFill>
                            <a:srgbClr val="112235"/>
                          </a:solidFill>
                          <a:latin typeface="Jost"/>
                          <a:ea typeface="Jost"/>
                          <a:cs typeface="Jost"/>
                          <a:sym typeface="Jost"/>
                        </a:rPr>
                        <a:t>Why </a:t>
                      </a:r>
                      <a:r>
                        <a:rPr lang="en" sz="1000">
                          <a:solidFill>
                            <a:srgbClr val="112235"/>
                          </a:solidFill>
                          <a:latin typeface="Jost"/>
                          <a:ea typeface="Jost"/>
                          <a:cs typeface="Jost"/>
                          <a:sym typeface="Jost"/>
                        </a:rPr>
                        <a:t>involve</a:t>
                      </a:r>
                      <a:r>
                        <a:rPr lang="en" sz="1000">
                          <a:solidFill>
                            <a:srgbClr val="112235"/>
                          </a:solidFill>
                          <a:latin typeface="Jost"/>
                          <a:ea typeface="Jost"/>
                          <a:cs typeface="Jost"/>
                          <a:sym typeface="Jost"/>
                        </a:rPr>
                        <a:t> them</a:t>
                      </a:r>
                      <a:endParaRPr sz="10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a:txBody>
                    <a:bodyPr/>
                    <a:lstStyle/>
                    <a:p>
                      <a:pPr indent="0" lvl="0" marL="0" rtl="0" algn="l">
                        <a:spcBef>
                          <a:spcPts val="0"/>
                        </a:spcBef>
                        <a:spcAft>
                          <a:spcPts val="0"/>
                        </a:spcAft>
                        <a:buNone/>
                      </a:pPr>
                      <a:r>
                        <a:rPr lang="en" sz="1000">
                          <a:solidFill>
                            <a:srgbClr val="112235"/>
                          </a:solidFill>
                          <a:latin typeface="Jost"/>
                          <a:ea typeface="Jost"/>
                          <a:cs typeface="Jost"/>
                          <a:sym typeface="Jost"/>
                        </a:rPr>
                        <a:t>What input they should provide</a:t>
                      </a:r>
                      <a:endParaRPr sz="10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a:txBody>
                    <a:bodyPr/>
                    <a:lstStyle/>
                    <a:p>
                      <a:pPr indent="0" lvl="0" marL="0" rtl="0" algn="l">
                        <a:spcBef>
                          <a:spcPts val="0"/>
                        </a:spcBef>
                        <a:spcAft>
                          <a:spcPts val="0"/>
                        </a:spcAft>
                        <a:buNone/>
                      </a:pPr>
                      <a:r>
                        <a:rPr lang="en" sz="1000">
                          <a:solidFill>
                            <a:srgbClr val="112235"/>
                          </a:solidFill>
                          <a:latin typeface="Jost"/>
                          <a:ea typeface="Jost"/>
                          <a:cs typeface="Jost"/>
                          <a:sym typeface="Jost"/>
                        </a:rPr>
                        <a:t>Check in period</a:t>
                      </a:r>
                      <a:endParaRPr sz="10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r>
              <a:tr h="380050">
                <a:tc>
                  <a:txBody>
                    <a:bodyPr/>
                    <a:lstStyle/>
                    <a:p>
                      <a:pPr indent="0" lvl="0" marL="0" rtl="0" algn="l">
                        <a:spcBef>
                          <a:spcPts val="0"/>
                        </a:spcBef>
                        <a:spcAft>
                          <a:spcPts val="0"/>
                        </a:spcAft>
                        <a:buNone/>
                      </a:pPr>
                      <a:r>
                        <a:rPr lang="en" sz="1000">
                          <a:latin typeface="Jost"/>
                          <a:ea typeface="Jost"/>
                          <a:cs typeface="Jost"/>
                          <a:sym typeface="Jost"/>
                        </a:rPr>
                        <a:t>CEO</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To affirm or provide final feedback on the ideal customer profile.</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Overall alignment of the ICP with organizational objectives and long-term goals. </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FFFFFF"/>
                          </a:highlight>
                          <a:latin typeface="Jost"/>
                          <a:ea typeface="Jost"/>
                          <a:cs typeface="Jost"/>
                          <a:sym typeface="Jost"/>
                        </a:rPr>
                        <a:t>Every quarter</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419550">
                <a:tc>
                  <a:txBody>
                    <a:bodyPr/>
                    <a:lstStyle/>
                    <a:p>
                      <a:pPr indent="0" lvl="0" marL="0" rtl="0" algn="l">
                        <a:spcBef>
                          <a:spcPts val="0"/>
                        </a:spcBef>
                        <a:spcAft>
                          <a:spcPts val="0"/>
                        </a:spcAft>
                        <a:buNone/>
                      </a:pPr>
                      <a:r>
                        <a:rPr lang="en" sz="1000">
                          <a:latin typeface="Jost"/>
                          <a:ea typeface="Jost"/>
                          <a:cs typeface="Jost"/>
                          <a:sym typeface="Jost"/>
                        </a:rPr>
                        <a:t>CMO</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Jost"/>
                          <a:ea typeface="Jost"/>
                          <a:cs typeface="Jost"/>
                          <a:sym typeface="Jost"/>
                        </a:rPr>
                        <a:t>To track KPIs and verify that the ICP is on track</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Provide firmographic and technographic data. </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highlight>
                            <a:srgbClr val="FFFFFF"/>
                          </a:highlight>
                          <a:latin typeface="Jost"/>
                          <a:ea typeface="Jost"/>
                          <a:cs typeface="Jost"/>
                          <a:sym typeface="Jost"/>
                        </a:rPr>
                        <a:t>Every quarter</a:t>
                      </a:r>
                      <a:endParaRPr sz="1000">
                        <a:solidFill>
                          <a:schemeClr val="dk1"/>
                        </a:solidFill>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482475">
                <a:tc>
                  <a:txBody>
                    <a:bodyPr/>
                    <a:lstStyle/>
                    <a:p>
                      <a:pPr indent="0" lvl="0" marL="0" rtl="0" algn="l">
                        <a:spcBef>
                          <a:spcPts val="0"/>
                        </a:spcBef>
                        <a:spcAft>
                          <a:spcPts val="0"/>
                        </a:spcAft>
                        <a:buNone/>
                      </a:pPr>
                      <a:r>
                        <a:rPr lang="en" sz="1000">
                          <a:latin typeface="Jost"/>
                          <a:ea typeface="Jost"/>
                          <a:cs typeface="Jost"/>
                          <a:sym typeface="Jost"/>
                        </a:rPr>
                        <a:t>Product lead</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To validate the general nature of customers who are most likely to benefit from each product offering.</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Features of each offering in your product suite and types of customers that will receive value from each product.</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FFFFFF"/>
                          </a:highlight>
                          <a:latin typeface="Jost"/>
                          <a:ea typeface="Jost"/>
                          <a:cs typeface="Jost"/>
                          <a:sym typeface="Jost"/>
                        </a:rPr>
                        <a:t>Every quarter</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80050">
                <a:tc>
                  <a:txBody>
                    <a:bodyPr/>
                    <a:lstStyle/>
                    <a:p>
                      <a:pPr indent="0" lvl="0" marL="0" rtl="0" algn="l">
                        <a:spcBef>
                          <a:spcPts val="0"/>
                        </a:spcBef>
                        <a:spcAft>
                          <a:spcPts val="0"/>
                        </a:spcAft>
                        <a:buNone/>
                      </a:pPr>
                      <a:r>
                        <a:rPr lang="en" sz="1000">
                          <a:latin typeface="Jost"/>
                          <a:ea typeface="Jost"/>
                          <a:cs typeface="Jost"/>
                          <a:sym typeface="Jost"/>
                        </a:rPr>
                        <a:t>Sales lead and operations</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To provide insights on customers with the highest win rates and shortest sales cycles. </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Quantitative data on the actions of existing leads and prospects’ feedback.</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FFFFFF"/>
                          </a:highlight>
                          <a:latin typeface="Jost"/>
                          <a:ea typeface="Jost"/>
                          <a:cs typeface="Jost"/>
                          <a:sym typeface="Jost"/>
                        </a:rPr>
                        <a:t>Every quarter</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80050">
                <a:tc>
                  <a:txBody>
                    <a:bodyPr/>
                    <a:lstStyle/>
                    <a:p>
                      <a:pPr indent="0" lvl="0" marL="0" rtl="0" algn="l">
                        <a:spcBef>
                          <a:spcPts val="0"/>
                        </a:spcBef>
                        <a:spcAft>
                          <a:spcPts val="0"/>
                        </a:spcAft>
                        <a:buNone/>
                      </a:pPr>
                      <a:r>
                        <a:rPr lang="en" sz="1000">
                          <a:latin typeface="Jost"/>
                          <a:ea typeface="Jost"/>
                          <a:cs typeface="Jost"/>
                          <a:sym typeface="Jost"/>
                        </a:rPr>
                        <a:t>Demand gen lead</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To provide insights o</a:t>
                      </a:r>
                      <a:r>
                        <a:rPr lang="en" sz="1000">
                          <a:solidFill>
                            <a:schemeClr val="dk1"/>
                          </a:solidFill>
                          <a:highlight>
                            <a:schemeClr val="lt1"/>
                          </a:highlight>
                          <a:latin typeface="Jost"/>
                          <a:ea typeface="Jost"/>
                          <a:cs typeface="Jost"/>
                          <a:sym typeface="Jost"/>
                        </a:rPr>
                        <a:t>n new markets that can form part of the ICP.</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highlight>
                            <a:schemeClr val="lt1"/>
                          </a:highlight>
                          <a:latin typeface="Jost"/>
                          <a:ea typeface="Jost"/>
                          <a:cs typeface="Jost"/>
                          <a:sym typeface="Jost"/>
                        </a:rPr>
                        <a:t>New and existing industries or types of companies to s</a:t>
                      </a:r>
                      <a:r>
                        <a:rPr lang="en" sz="1000">
                          <a:solidFill>
                            <a:schemeClr val="dk1"/>
                          </a:solidFill>
                          <a:highlight>
                            <a:schemeClr val="lt1"/>
                          </a:highlight>
                          <a:latin typeface="Jost"/>
                          <a:ea typeface="Jost"/>
                          <a:cs typeface="Jost"/>
                          <a:sym typeface="Jost"/>
                        </a:rPr>
                        <a:t>treamline prospecting efforts after refining the ICP.</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FFFFFF"/>
                          </a:highlight>
                          <a:latin typeface="Jost"/>
                          <a:ea typeface="Jost"/>
                          <a:cs typeface="Jost"/>
                          <a:sym typeface="Jost"/>
                        </a:rPr>
                        <a:t>Every quarter</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482475">
                <a:tc>
                  <a:txBody>
                    <a:bodyPr/>
                    <a:lstStyle/>
                    <a:p>
                      <a:pPr indent="0" lvl="0" marL="0" rtl="0" algn="l">
                        <a:spcBef>
                          <a:spcPts val="0"/>
                        </a:spcBef>
                        <a:spcAft>
                          <a:spcPts val="0"/>
                        </a:spcAft>
                        <a:buNone/>
                      </a:pPr>
                      <a:r>
                        <a:rPr lang="en" sz="1000">
                          <a:latin typeface="Jost"/>
                          <a:ea typeface="Jost"/>
                          <a:cs typeface="Jost"/>
                          <a:sym typeface="Jost"/>
                        </a:rPr>
                        <a:t>Content lead</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To ensure consistency in brand messaging and all content/resources output on all platforms.</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To suggest content ideas and resources that can appeal to </a:t>
                      </a:r>
                      <a:r>
                        <a:rPr lang="en" sz="1000">
                          <a:highlight>
                            <a:srgbClr val="FFFFFF"/>
                          </a:highlight>
                          <a:latin typeface="Jost"/>
                          <a:ea typeface="Jost"/>
                          <a:cs typeface="Jost"/>
                          <a:sym typeface="Jost"/>
                        </a:rPr>
                        <a:t>accounts</a:t>
                      </a:r>
                      <a:r>
                        <a:rPr lang="en" sz="1000">
                          <a:highlight>
                            <a:srgbClr val="FFFFFF"/>
                          </a:highlight>
                          <a:latin typeface="Jost"/>
                          <a:ea typeface="Jost"/>
                          <a:cs typeface="Jost"/>
                          <a:sym typeface="Jost"/>
                        </a:rPr>
                        <a:t> within the ICP.</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FFFFFF"/>
                          </a:highlight>
                          <a:latin typeface="Jost"/>
                          <a:ea typeface="Jost"/>
                          <a:cs typeface="Jost"/>
                          <a:sym typeface="Jost"/>
                        </a:rPr>
                        <a:t>Every quarter</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80050">
                <a:tc>
                  <a:txBody>
                    <a:bodyPr/>
                    <a:lstStyle/>
                    <a:p>
                      <a:pPr indent="0" lvl="0" marL="0" rtl="0" algn="l">
                        <a:spcBef>
                          <a:spcPts val="0"/>
                        </a:spcBef>
                        <a:spcAft>
                          <a:spcPts val="0"/>
                        </a:spcAft>
                        <a:buNone/>
                      </a:pPr>
                      <a:r>
                        <a:rPr lang="en" sz="1000">
                          <a:latin typeface="Jost"/>
                          <a:ea typeface="Jost"/>
                          <a:cs typeface="Jost"/>
                          <a:sym typeface="Jost"/>
                        </a:rPr>
                        <a:t>Investment</a:t>
                      </a:r>
                      <a:r>
                        <a:rPr lang="en" sz="1000">
                          <a:latin typeface="Jost"/>
                          <a:ea typeface="Jost"/>
                          <a:cs typeface="Jost"/>
                          <a:sym typeface="Jost"/>
                        </a:rPr>
                        <a:t> team</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To provide guidance as to the financial feasibility of the proposed ICP.</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Data on </a:t>
                      </a:r>
                      <a:r>
                        <a:rPr lang="en" sz="1000">
                          <a:solidFill>
                            <a:schemeClr val="dk1"/>
                          </a:solidFill>
                          <a:latin typeface="Jost"/>
                          <a:ea typeface="Jost"/>
                          <a:cs typeface="Jost"/>
                          <a:sym typeface="Jost"/>
                        </a:rPr>
                        <a:t>average contract value or lowest cost threshold for a customer to work with your company.</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highlight>
                            <a:srgbClr val="FFFFFF"/>
                          </a:highlight>
                          <a:latin typeface="Jost"/>
                          <a:ea typeface="Jost"/>
                          <a:cs typeface="Jost"/>
                          <a:sym typeface="Jost"/>
                        </a:rPr>
                        <a:t>Every six months</a:t>
                      </a:r>
                      <a:endParaRPr sz="1000">
                        <a:highlight>
                          <a:srgbClr val="FFFFFF"/>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pic>
        <p:nvPicPr>
          <p:cNvPr id="165" name="Google Shape;165;p31">
            <a:hlinkClick r:id="rId3"/>
          </p:cNvPr>
          <p:cNvPicPr preferRelativeResize="0"/>
          <p:nvPr/>
        </p:nvPicPr>
        <p:blipFill>
          <a:blip r:embed="rId4">
            <a:alphaModFix/>
          </a:blip>
          <a:stretch>
            <a:fillRect/>
          </a:stretch>
        </p:blipFill>
        <p:spPr>
          <a:xfrm>
            <a:off x="7547915" y="166406"/>
            <a:ext cx="1459476" cy="233075"/>
          </a:xfrm>
          <a:prstGeom prst="rect">
            <a:avLst/>
          </a:prstGeom>
          <a:noFill/>
          <a:ln>
            <a:noFill/>
          </a:ln>
        </p:spPr>
      </p:pic>
      <p:cxnSp>
        <p:nvCxnSpPr>
          <p:cNvPr id="166" name="Google Shape;166;p31"/>
          <p:cNvCxnSpPr/>
          <p:nvPr/>
        </p:nvCxnSpPr>
        <p:spPr>
          <a:xfrm>
            <a:off x="10800" y="514430"/>
            <a:ext cx="9122400" cy="0"/>
          </a:xfrm>
          <a:prstGeom prst="straightConnector1">
            <a:avLst/>
          </a:prstGeom>
          <a:noFill/>
          <a:ln cap="flat" cmpd="sng" w="9525">
            <a:solidFill>
              <a:srgbClr val="6F7BD4"/>
            </a:solidFill>
            <a:prstDash val="dot"/>
            <a:round/>
            <a:headEnd len="med" w="med" type="none"/>
            <a:tailEnd len="med" w="med" type="none"/>
          </a:ln>
        </p:spPr>
      </p:cxnSp>
      <p:cxnSp>
        <p:nvCxnSpPr>
          <p:cNvPr id="167" name="Google Shape;167;p31"/>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68" name="Google Shape;168;p31"/>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5">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6">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8">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9">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1">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169" name="Google Shape;169;p31"/>
          <p:cNvPicPr preferRelativeResize="0"/>
          <p:nvPr/>
        </p:nvPicPr>
        <p:blipFill rotWithShape="1">
          <a:blip r:embed="rId12">
            <a:alphaModFix/>
          </a:blip>
          <a:srcRect b="0" l="0" r="0" t="0"/>
          <a:stretch/>
        </p:blipFill>
        <p:spPr>
          <a:xfrm>
            <a:off x="1" y="4818799"/>
            <a:ext cx="247925" cy="24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2"/>
          <p:cNvSpPr txBox="1"/>
          <p:nvPr/>
        </p:nvSpPr>
        <p:spPr>
          <a:xfrm>
            <a:off x="407475" y="975250"/>
            <a:ext cx="81369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Source Sans Pro"/>
                <a:ea typeface="Source Sans Pro"/>
                <a:cs typeface="Source Sans Pro"/>
                <a:sym typeface="Source Sans Pro"/>
              </a:rPr>
              <a:t>An ideal customer profile contains both firmographic and technographic data. Make a list of about ten of your best customers and collect data, such as demographics, industry, interests, purchasing habits and pain points. Your team can conduct this research through surveys, interviews, social media monitoring and website analytics. </a:t>
            </a:r>
            <a:endParaRPr sz="1000">
              <a:solidFill>
                <a:schemeClr val="dk1"/>
              </a:solidFill>
              <a:latin typeface="Source Sans Pro"/>
              <a:ea typeface="Source Sans Pro"/>
              <a:cs typeface="Source Sans Pro"/>
              <a:sym typeface="Source Sans Pro"/>
            </a:endParaRPr>
          </a:p>
        </p:txBody>
      </p:sp>
      <p:sp>
        <p:nvSpPr>
          <p:cNvPr id="175" name="Google Shape;175;p32"/>
          <p:cNvSpPr txBox="1"/>
          <p:nvPr/>
        </p:nvSpPr>
        <p:spPr>
          <a:xfrm>
            <a:off x="387900" y="452225"/>
            <a:ext cx="839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Building the database for your ICP</a:t>
            </a:r>
            <a:endParaRPr sz="2800">
              <a:solidFill>
                <a:srgbClr val="6F7BD4"/>
              </a:solidFill>
              <a:latin typeface="Jost SemiBold"/>
              <a:ea typeface="Jost SemiBold"/>
              <a:cs typeface="Jost SemiBold"/>
              <a:sym typeface="Jost SemiBold"/>
            </a:endParaRPr>
          </a:p>
        </p:txBody>
      </p:sp>
      <p:sp>
        <p:nvSpPr>
          <p:cNvPr id="176" name="Google Shape;176;p32"/>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77" name="Google Shape;177;p32"/>
          <p:cNvGraphicFramePr/>
          <p:nvPr/>
        </p:nvGraphicFramePr>
        <p:xfrm>
          <a:off x="1635300" y="1650775"/>
          <a:ext cx="3000000" cy="3000000"/>
        </p:xfrm>
        <a:graphic>
          <a:graphicData uri="http://schemas.openxmlformats.org/drawingml/2006/table">
            <a:tbl>
              <a:tblPr>
                <a:noFill/>
                <a:tableStyleId>{FE9DA1D4-E8C9-4E09-BD80-A165ED0DD601}</a:tableStyleId>
              </a:tblPr>
              <a:tblGrid>
                <a:gridCol w="1639275"/>
                <a:gridCol w="1803225"/>
                <a:gridCol w="2482325"/>
                <a:gridCol w="1516000"/>
              </a:tblGrid>
              <a:tr h="266900">
                <a:tc gridSpan="4">
                  <a:txBody>
                    <a:bodyPr/>
                    <a:lstStyle/>
                    <a:p>
                      <a:pPr indent="0" lvl="0" marL="0" rtl="0" algn="ctr">
                        <a:spcBef>
                          <a:spcPts val="0"/>
                        </a:spcBef>
                        <a:spcAft>
                          <a:spcPts val="0"/>
                        </a:spcAft>
                        <a:buNone/>
                      </a:pPr>
                      <a:r>
                        <a:rPr lang="en" sz="1000">
                          <a:solidFill>
                            <a:srgbClr val="112235"/>
                          </a:solidFill>
                          <a:latin typeface="Jost"/>
                          <a:ea typeface="Jost"/>
                          <a:cs typeface="Jost"/>
                          <a:sym typeface="Jost"/>
                        </a:rPr>
                        <a:t>Sample  data from one of </a:t>
                      </a:r>
                      <a:r>
                        <a:rPr lang="en" sz="1000">
                          <a:solidFill>
                            <a:srgbClr val="112235"/>
                          </a:solidFill>
                          <a:latin typeface="Jost"/>
                          <a:ea typeface="Jost"/>
                          <a:cs typeface="Jost"/>
                          <a:sym typeface="Jost"/>
                        </a:rPr>
                        <a:t>our</a:t>
                      </a:r>
                      <a:r>
                        <a:rPr lang="en" sz="1000">
                          <a:solidFill>
                            <a:srgbClr val="112235"/>
                          </a:solidFill>
                          <a:latin typeface="Jost"/>
                          <a:ea typeface="Jost"/>
                          <a:cs typeface="Jost"/>
                          <a:sym typeface="Jost"/>
                        </a:rPr>
                        <a:t> best customers</a:t>
                      </a:r>
                      <a:endParaRPr sz="10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266900">
                <a:tc>
                  <a:txBody>
                    <a:bodyPr/>
                    <a:lstStyle/>
                    <a:p>
                      <a:pPr indent="0" lvl="0" marL="0" rtl="0" algn="l">
                        <a:spcBef>
                          <a:spcPts val="0"/>
                        </a:spcBef>
                        <a:spcAft>
                          <a:spcPts val="0"/>
                        </a:spcAft>
                        <a:buNone/>
                      </a:pPr>
                      <a:r>
                        <a:rPr lang="en" sz="1000">
                          <a:latin typeface="Jost"/>
                          <a:ea typeface="Jost"/>
                          <a:cs typeface="Jost"/>
                          <a:sym typeface="Jost"/>
                        </a:rPr>
                        <a:t>Firmographic data</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000">
                          <a:latin typeface="Jost"/>
                          <a:ea typeface="Jost"/>
                          <a:cs typeface="Jost"/>
                          <a:sym typeface="Jost"/>
                        </a:rPr>
                        <a:t>Technographic data</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r>
              <a:tr h="558075">
                <a:tc>
                  <a:txBody>
                    <a:bodyPr/>
                    <a:lstStyle/>
                    <a:p>
                      <a:pPr indent="0" lvl="0" marL="0" rtl="0" algn="l">
                        <a:spcBef>
                          <a:spcPts val="0"/>
                        </a:spcBef>
                        <a:spcAft>
                          <a:spcPts val="0"/>
                        </a:spcAft>
                        <a:buNone/>
                      </a:pPr>
                      <a:r>
                        <a:rPr lang="en" sz="1000">
                          <a:latin typeface="Jost"/>
                          <a:ea typeface="Jost"/>
                          <a:cs typeface="Jost"/>
                          <a:sym typeface="Jost"/>
                        </a:rPr>
                        <a:t>Industry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B2B SaaS</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000">
                          <a:latin typeface="Jost"/>
                          <a:ea typeface="Jost"/>
                          <a:cs typeface="Jost"/>
                          <a:sym typeface="Jost"/>
                        </a:rPr>
                        <a:t>Existing tech stack e.g martech, sales intelligence, servers, CMS, trackers, and mail tools.</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Slack, WordPress, Salesforce, HubSpot</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r>
              <a:tr h="352125">
                <a:tc>
                  <a:txBody>
                    <a:bodyPr/>
                    <a:lstStyle/>
                    <a:p>
                      <a:pPr indent="0" lvl="0" marL="0" rtl="0" algn="l">
                        <a:spcBef>
                          <a:spcPts val="0"/>
                        </a:spcBef>
                        <a:spcAft>
                          <a:spcPts val="0"/>
                        </a:spcAft>
                        <a:buNone/>
                      </a:pPr>
                      <a:r>
                        <a:rPr lang="en" sz="1000">
                          <a:latin typeface="Jost"/>
                          <a:ea typeface="Jost"/>
                          <a:cs typeface="Jost"/>
                          <a:sym typeface="Jost"/>
                        </a:rPr>
                        <a:t>Employee count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150</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Jost"/>
                          <a:ea typeface="Jost"/>
                          <a:cs typeface="Jost"/>
                          <a:sym typeface="Jost"/>
                        </a:rPr>
                        <a:t>Other technologies used</a:t>
                      </a:r>
                      <a:endParaRPr sz="1000">
                        <a:highlight>
                          <a:srgbClr val="FFFF00"/>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Demo experience tools</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r>
              <a:tr h="419750">
                <a:tc>
                  <a:txBody>
                    <a:bodyPr/>
                    <a:lstStyle/>
                    <a:p>
                      <a:pPr indent="0" lvl="0" marL="0" rtl="0" algn="l">
                        <a:spcBef>
                          <a:spcPts val="0"/>
                        </a:spcBef>
                        <a:spcAft>
                          <a:spcPts val="0"/>
                        </a:spcAft>
                        <a:buNone/>
                      </a:pPr>
                      <a:r>
                        <a:rPr lang="en" sz="1000">
                          <a:latin typeface="Jost"/>
                          <a:ea typeface="Jost"/>
                          <a:cs typeface="Jost"/>
                          <a:sym typeface="Jost"/>
                        </a:rPr>
                        <a:t>Deal size</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$40,000</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000">
                          <a:latin typeface="Jost"/>
                          <a:ea typeface="Jost"/>
                          <a:cs typeface="Jost"/>
                          <a:sym typeface="Jost"/>
                        </a:rPr>
                        <a:t>Number of current products offered</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4</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r>
              <a:tr h="266900">
                <a:tc>
                  <a:txBody>
                    <a:bodyPr/>
                    <a:lstStyle/>
                    <a:p>
                      <a:pPr indent="0" lvl="0" marL="0" rtl="0" algn="l">
                        <a:spcBef>
                          <a:spcPts val="0"/>
                        </a:spcBef>
                        <a:spcAft>
                          <a:spcPts val="0"/>
                        </a:spcAft>
                        <a:buNone/>
                      </a:pPr>
                      <a:r>
                        <a:rPr lang="en" sz="1000">
                          <a:latin typeface="Jost"/>
                          <a:ea typeface="Jost"/>
                          <a:cs typeface="Jost"/>
                          <a:sym typeface="Jost"/>
                        </a:rPr>
                        <a:t>Sales cycle length</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3 months</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000">
                          <a:latin typeface="Jost"/>
                          <a:ea typeface="Jost"/>
                          <a:cs typeface="Jost"/>
                          <a:sym typeface="Jost"/>
                        </a:rPr>
                        <a:t>% of current tech used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45%</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r>
              <a:tr h="266900">
                <a:tc>
                  <a:txBody>
                    <a:bodyPr/>
                    <a:lstStyle/>
                    <a:p>
                      <a:pPr indent="0" lvl="0" marL="0" rtl="0" algn="l">
                        <a:spcBef>
                          <a:spcPts val="0"/>
                        </a:spcBef>
                        <a:spcAft>
                          <a:spcPts val="0"/>
                        </a:spcAft>
                        <a:buNone/>
                      </a:pPr>
                      <a:r>
                        <a:rPr lang="en" sz="1000">
                          <a:latin typeface="Jost"/>
                          <a:ea typeface="Jost"/>
                          <a:cs typeface="Jost"/>
                          <a:sym typeface="Jost"/>
                        </a:rPr>
                        <a:t>Location</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California, Texas, New York</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000">
                          <a:latin typeface="Jost"/>
                          <a:ea typeface="Jost"/>
                          <a:cs typeface="Jost"/>
                          <a:sym typeface="Jost"/>
                        </a:rPr>
                        <a:t>Adoption time for latest tech</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3 to 6 months</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r>
              <a:tr h="472775">
                <a:tc>
                  <a:txBody>
                    <a:bodyPr/>
                    <a:lstStyle/>
                    <a:p>
                      <a:pPr indent="0" lvl="0" marL="0" rtl="0" algn="l">
                        <a:spcBef>
                          <a:spcPts val="0"/>
                        </a:spcBef>
                        <a:spcAft>
                          <a:spcPts val="0"/>
                        </a:spcAft>
                        <a:buNone/>
                      </a:pPr>
                      <a:r>
                        <a:rPr lang="en" sz="1000">
                          <a:latin typeface="Jost"/>
                          <a:ea typeface="Jost"/>
                          <a:cs typeface="Jost"/>
                          <a:sym typeface="Jost"/>
                        </a:rPr>
                        <a:t>Relevant internal departments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Jost"/>
                          <a:ea typeface="Jost"/>
                          <a:cs typeface="Jost"/>
                          <a:sym typeface="Jost"/>
                        </a:rPr>
                        <a:t>Presales, Marketing, Product and Dev teams</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000"/>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EFEFEF"/>
                    </a:solidFill>
                  </a:tcPr>
                </a:tc>
              </a:tr>
            </a:tbl>
          </a:graphicData>
        </a:graphic>
      </p:graphicFrame>
      <p:sp>
        <p:nvSpPr>
          <p:cNvPr id="178" name="Google Shape;178;p32"/>
          <p:cNvSpPr txBox="1"/>
          <p:nvPr/>
        </p:nvSpPr>
        <p:spPr>
          <a:xfrm>
            <a:off x="159300" y="3626250"/>
            <a:ext cx="1476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latin typeface="Lato"/>
                <a:ea typeface="Lato"/>
                <a:cs typeface="Lato"/>
                <a:sym typeface="Lato"/>
              </a:rPr>
              <a:t>We’ve filled this table to give you some inspiration.</a:t>
            </a:r>
            <a:endParaRPr b="1" sz="1000">
              <a:latin typeface="Lato"/>
              <a:ea typeface="Lato"/>
              <a:cs typeface="Lato"/>
              <a:sym typeface="Lato"/>
            </a:endParaRPr>
          </a:p>
        </p:txBody>
      </p:sp>
      <p:sp>
        <p:nvSpPr>
          <p:cNvPr id="179" name="Google Shape;179;p32"/>
          <p:cNvSpPr/>
          <p:nvPr/>
        </p:nvSpPr>
        <p:spPr>
          <a:xfrm flipH="1" rot="8995885">
            <a:off x="955815" y="3143392"/>
            <a:ext cx="605944" cy="253260"/>
          </a:xfrm>
          <a:prstGeom prst="rightArrow">
            <a:avLst>
              <a:gd fmla="val 57095" name="adj1"/>
              <a:gd fmla="val 50000" name="adj2"/>
            </a:avLst>
          </a:prstGeom>
          <a:solidFill>
            <a:srgbClr val="D1F9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 name="Google Shape;180;p32"/>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81" name="Google Shape;181;p32"/>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182" name="Google Shape;182;p32"/>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33"/>
          <p:cNvSpPr txBox="1"/>
          <p:nvPr/>
        </p:nvSpPr>
        <p:spPr>
          <a:xfrm>
            <a:off x="387900" y="376025"/>
            <a:ext cx="864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6F7BD4"/>
                </a:solidFill>
                <a:latin typeface="Jost SemiBold"/>
                <a:ea typeface="Jost SemiBold"/>
                <a:cs typeface="Jost SemiBold"/>
                <a:sym typeface="Jost SemiBold"/>
              </a:rPr>
              <a:t>Customer demographics</a:t>
            </a:r>
            <a:endParaRPr sz="2800">
              <a:solidFill>
                <a:srgbClr val="6F7BD4"/>
              </a:solidFill>
              <a:latin typeface="Jost SemiBold"/>
              <a:ea typeface="Jost SemiBold"/>
              <a:cs typeface="Jost SemiBold"/>
              <a:sym typeface="Jost SemiBold"/>
            </a:endParaRPr>
          </a:p>
        </p:txBody>
      </p:sp>
      <p:sp>
        <p:nvSpPr>
          <p:cNvPr id="188" name="Google Shape;188;p33"/>
          <p:cNvSpPr/>
          <p:nvPr/>
        </p:nvSpPr>
        <p:spPr>
          <a:xfrm>
            <a:off x="0" y="5066725"/>
            <a:ext cx="9155100" cy="76800"/>
          </a:xfrm>
          <a:prstGeom prst="rect">
            <a:avLst/>
          </a:prstGeom>
          <a:solidFill>
            <a:srgbClr val="D1F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89" name="Google Shape;189;p33"/>
          <p:cNvGraphicFramePr/>
          <p:nvPr/>
        </p:nvGraphicFramePr>
        <p:xfrm>
          <a:off x="492150" y="971975"/>
          <a:ext cx="3000000" cy="3000000"/>
        </p:xfrm>
        <a:graphic>
          <a:graphicData uri="http://schemas.openxmlformats.org/drawingml/2006/table">
            <a:tbl>
              <a:tblPr>
                <a:noFill/>
                <a:tableStyleId>{FE9DA1D4-E8C9-4E09-BD80-A165ED0DD601}</a:tableStyleId>
              </a:tblPr>
              <a:tblGrid>
                <a:gridCol w="1825775"/>
                <a:gridCol w="2008425"/>
                <a:gridCol w="2764800"/>
                <a:gridCol w="1538900"/>
              </a:tblGrid>
              <a:tr h="151250">
                <a:tc gridSpan="4">
                  <a:txBody>
                    <a:bodyPr/>
                    <a:lstStyle/>
                    <a:p>
                      <a:pPr indent="0" lvl="0" marL="0" rtl="0" algn="ctr">
                        <a:spcBef>
                          <a:spcPts val="0"/>
                        </a:spcBef>
                        <a:spcAft>
                          <a:spcPts val="0"/>
                        </a:spcAft>
                        <a:buNone/>
                      </a:pPr>
                      <a:r>
                        <a:rPr lang="en" sz="1200">
                          <a:solidFill>
                            <a:srgbClr val="112235"/>
                          </a:solidFill>
                          <a:latin typeface="Jost"/>
                          <a:ea typeface="Jost"/>
                          <a:cs typeface="Jost"/>
                          <a:sym typeface="Jost"/>
                        </a:rPr>
                        <a:t>Customer name 1</a:t>
                      </a:r>
                      <a:endParaRPr sz="1200">
                        <a:solidFill>
                          <a:srgbClr val="112235"/>
                        </a:solidFill>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solidFill>
                      <a:srgbClr val="BFEAE6"/>
                    </a:solidFill>
                  </a:tcPr>
                </a:tc>
                <a:tc hMerge="1"/>
                <a:tc hMerge="1"/>
                <a:tc hMerge="1"/>
              </a:tr>
              <a:tr h="387400">
                <a:tc>
                  <a:txBody>
                    <a:bodyPr/>
                    <a:lstStyle/>
                    <a:p>
                      <a:pPr indent="0" lvl="0" marL="0" rtl="0" algn="l">
                        <a:spcBef>
                          <a:spcPts val="0"/>
                        </a:spcBef>
                        <a:spcAft>
                          <a:spcPts val="0"/>
                        </a:spcAft>
                        <a:buNone/>
                      </a:pPr>
                      <a:r>
                        <a:rPr lang="en" sz="1200">
                          <a:latin typeface="Jost"/>
                          <a:ea typeface="Jost"/>
                          <a:cs typeface="Jost"/>
                          <a:sym typeface="Jost"/>
                        </a:rPr>
                        <a:t>Firmographic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Technographic data</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832550">
                <a:tc>
                  <a:txBody>
                    <a:bodyPr/>
                    <a:lstStyle/>
                    <a:p>
                      <a:pPr indent="0" lvl="0" marL="0" rtl="0" algn="l">
                        <a:spcBef>
                          <a:spcPts val="0"/>
                        </a:spcBef>
                        <a:spcAft>
                          <a:spcPts val="0"/>
                        </a:spcAft>
                        <a:buNone/>
                      </a:pPr>
                      <a:r>
                        <a:rPr lang="en" sz="1200">
                          <a:latin typeface="Jost"/>
                          <a:ea typeface="Jost"/>
                          <a:cs typeface="Jost"/>
                          <a:sym typeface="Jost"/>
                        </a:rPr>
                        <a:t>Industry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Existing tech stack e.g martech, sales intelligence, storage servers and mail tools</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87400">
                <a:tc>
                  <a:txBody>
                    <a:bodyPr/>
                    <a:lstStyle/>
                    <a:p>
                      <a:pPr indent="0" lvl="0" marL="0" rtl="0" algn="l">
                        <a:spcBef>
                          <a:spcPts val="0"/>
                        </a:spcBef>
                        <a:spcAft>
                          <a:spcPts val="0"/>
                        </a:spcAft>
                        <a:buNone/>
                      </a:pPr>
                      <a:r>
                        <a:rPr lang="en" sz="1200">
                          <a:latin typeface="Jost"/>
                          <a:ea typeface="Jost"/>
                          <a:cs typeface="Jost"/>
                          <a:sym typeface="Jost"/>
                        </a:rPr>
                        <a:t>Employee count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Jost"/>
                          <a:ea typeface="Jost"/>
                          <a:cs typeface="Jost"/>
                          <a:sym typeface="Jost"/>
                        </a:rPr>
                        <a:t>Other technologies used</a:t>
                      </a:r>
                      <a:endParaRPr sz="1200">
                        <a:highlight>
                          <a:srgbClr val="FFFF00"/>
                        </a:highlight>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09975">
                <a:tc>
                  <a:txBody>
                    <a:bodyPr/>
                    <a:lstStyle/>
                    <a:p>
                      <a:pPr indent="0" lvl="0" marL="0" rtl="0" algn="l">
                        <a:spcBef>
                          <a:spcPts val="0"/>
                        </a:spcBef>
                        <a:spcAft>
                          <a:spcPts val="0"/>
                        </a:spcAft>
                        <a:buNone/>
                      </a:pPr>
                      <a:r>
                        <a:rPr lang="en" sz="1200">
                          <a:latin typeface="Jost"/>
                          <a:ea typeface="Jost"/>
                          <a:cs typeface="Jost"/>
                          <a:sym typeface="Jost"/>
                        </a:rPr>
                        <a:t>Deal size</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Number of current products offered</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387400">
                <a:tc>
                  <a:txBody>
                    <a:bodyPr/>
                    <a:lstStyle/>
                    <a:p>
                      <a:pPr indent="0" lvl="0" marL="0" rtl="0" algn="l">
                        <a:spcBef>
                          <a:spcPts val="0"/>
                        </a:spcBef>
                        <a:spcAft>
                          <a:spcPts val="0"/>
                        </a:spcAft>
                        <a:buNone/>
                      </a:pPr>
                      <a:r>
                        <a:rPr lang="en" sz="1200">
                          <a:latin typeface="Jost"/>
                          <a:ea typeface="Jost"/>
                          <a:cs typeface="Jost"/>
                          <a:sym typeface="Jost"/>
                        </a:rPr>
                        <a:t>Location</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 of current tech used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r h="609975">
                <a:tc>
                  <a:txBody>
                    <a:bodyPr/>
                    <a:lstStyle/>
                    <a:p>
                      <a:pPr indent="0" lvl="0" marL="0" rtl="0" algn="l">
                        <a:spcBef>
                          <a:spcPts val="0"/>
                        </a:spcBef>
                        <a:spcAft>
                          <a:spcPts val="0"/>
                        </a:spcAft>
                        <a:buNone/>
                      </a:pPr>
                      <a:r>
                        <a:rPr lang="en" sz="1200">
                          <a:latin typeface="Jost"/>
                          <a:ea typeface="Jost"/>
                          <a:cs typeface="Jost"/>
                          <a:sym typeface="Jost"/>
                        </a:rPr>
                        <a:t>Relevant internal departments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Jost"/>
                          <a:ea typeface="Jost"/>
                          <a:cs typeface="Jost"/>
                          <a:sym typeface="Jost"/>
                        </a:rPr>
                        <a:t>Adoption time for latest tech</a:t>
                      </a:r>
                      <a:endParaRPr sz="12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Jost"/>
                        <a:ea typeface="Jost"/>
                        <a:cs typeface="Jost"/>
                        <a:sym typeface="Jost"/>
                      </a:endParaRPr>
                    </a:p>
                  </a:txBody>
                  <a:tcPr marT="63500" marB="63500" marR="63500" marL="63500">
                    <a:lnL cap="flat" cmpd="sng" w="12700">
                      <a:solidFill>
                        <a:srgbClr val="EAE8E4"/>
                      </a:solidFill>
                      <a:prstDash val="solid"/>
                      <a:round/>
                      <a:headEnd len="sm" w="sm" type="none"/>
                      <a:tailEnd len="sm" w="sm" type="none"/>
                    </a:lnL>
                    <a:lnR cap="flat" cmpd="sng" w="12700">
                      <a:solidFill>
                        <a:srgbClr val="EAE8E4"/>
                      </a:solidFill>
                      <a:prstDash val="solid"/>
                      <a:round/>
                      <a:headEnd len="sm" w="sm" type="none"/>
                      <a:tailEnd len="sm" w="sm" type="none"/>
                    </a:lnR>
                    <a:lnT cap="flat" cmpd="sng" w="12700">
                      <a:solidFill>
                        <a:srgbClr val="EAE8E4"/>
                      </a:solidFill>
                      <a:prstDash val="solid"/>
                      <a:round/>
                      <a:headEnd len="sm" w="sm" type="none"/>
                      <a:tailEnd len="sm" w="sm" type="none"/>
                    </a:lnT>
                    <a:lnB cap="flat" cmpd="sng" w="12700">
                      <a:solidFill>
                        <a:srgbClr val="EAE8E4"/>
                      </a:solidFill>
                      <a:prstDash val="solid"/>
                      <a:round/>
                      <a:headEnd len="sm" w="sm" type="none"/>
                      <a:tailEnd len="sm" w="sm" type="none"/>
                    </a:lnB>
                  </a:tcPr>
                </a:tc>
              </a:tr>
            </a:tbl>
          </a:graphicData>
        </a:graphic>
      </p:graphicFrame>
      <p:cxnSp>
        <p:nvCxnSpPr>
          <p:cNvPr id="190" name="Google Shape;190;p33"/>
          <p:cNvCxnSpPr/>
          <p:nvPr/>
        </p:nvCxnSpPr>
        <p:spPr>
          <a:xfrm>
            <a:off x="10800" y="4828312"/>
            <a:ext cx="9122400" cy="0"/>
          </a:xfrm>
          <a:prstGeom prst="straightConnector1">
            <a:avLst/>
          </a:prstGeom>
          <a:noFill/>
          <a:ln cap="flat" cmpd="sng" w="9525">
            <a:solidFill>
              <a:srgbClr val="6F7BD4"/>
            </a:solidFill>
            <a:prstDash val="dot"/>
            <a:round/>
            <a:headEnd len="med" w="med" type="none"/>
            <a:tailEnd len="med" w="med" type="none"/>
          </a:ln>
        </p:spPr>
      </p:cxnSp>
      <p:sp>
        <p:nvSpPr>
          <p:cNvPr id="191" name="Google Shape;191;p33"/>
          <p:cNvSpPr txBox="1"/>
          <p:nvPr/>
        </p:nvSpPr>
        <p:spPr>
          <a:xfrm>
            <a:off x="399825" y="4799547"/>
            <a:ext cx="8672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Jost"/>
                <a:ea typeface="Jost"/>
                <a:cs typeface="Jost"/>
                <a:sym typeface="Jost"/>
              </a:rPr>
              <a:t>Our B2B SaaS services:  </a:t>
            </a:r>
            <a:r>
              <a:rPr b="1" lang="en" sz="800" u="sng">
                <a:solidFill>
                  <a:srgbClr val="6F7BD4"/>
                </a:solidFill>
                <a:latin typeface="Jost"/>
                <a:ea typeface="Jost"/>
                <a:cs typeface="Jost"/>
                <a:sym typeface="Jost"/>
                <a:hlinkClick r:id="rId4">
                  <a:extLst>
                    <a:ext uri="{A12FA001-AC4F-418D-AE19-62706E023703}">
                      <ahyp:hlinkClr val="tx"/>
                    </a:ext>
                  </a:extLst>
                </a:hlinkClick>
              </a:rPr>
              <a:t>SEO Audits</a:t>
            </a:r>
            <a:r>
              <a:rPr b="1" lang="en" sz="800">
                <a:latin typeface="Jost"/>
                <a:ea typeface="Jost"/>
                <a:cs typeface="Jost"/>
                <a:sym typeface="Jost"/>
              </a:rPr>
              <a:t> | </a:t>
            </a:r>
            <a:r>
              <a:rPr b="1" lang="en" sz="800" u="sng">
                <a:solidFill>
                  <a:srgbClr val="6F7BD4"/>
                </a:solidFill>
                <a:latin typeface="Jost"/>
                <a:ea typeface="Jost"/>
                <a:cs typeface="Jost"/>
                <a:sym typeface="Jost"/>
                <a:hlinkClick r:id="rId5">
                  <a:extLst>
                    <a:ext uri="{A12FA001-AC4F-418D-AE19-62706E023703}">
                      <ahyp:hlinkClr val="tx"/>
                    </a:ext>
                  </a:extLst>
                </a:hlinkClick>
              </a:rPr>
              <a:t>Enterprise SEO Programs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6">
                  <a:extLst>
                    <a:ext uri="{A12FA001-AC4F-418D-AE19-62706E023703}">
                      <ahyp:hlinkClr val="tx"/>
                    </a:ext>
                  </a:extLst>
                </a:hlinkClick>
              </a:rPr>
              <a:t>Web Builds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7">
                  <a:extLst>
                    <a:ext uri="{A12FA001-AC4F-418D-AE19-62706E023703}">
                      <ahyp:hlinkClr val="tx"/>
                    </a:ext>
                  </a:extLst>
                </a:hlinkClick>
              </a:rPr>
              <a:t>Web Support</a:t>
            </a:r>
            <a:r>
              <a:rPr b="1" lang="en" sz="800">
                <a:solidFill>
                  <a:srgbClr val="6F7BD4"/>
                </a:solidFill>
                <a:latin typeface="Jost"/>
                <a:ea typeface="Jost"/>
                <a:cs typeface="Jost"/>
                <a:sym typeface="Jost"/>
              </a:rPr>
              <a:t> </a:t>
            </a:r>
            <a:r>
              <a:rPr b="1" lang="en" sz="800">
                <a:latin typeface="Jost"/>
                <a:ea typeface="Jost"/>
                <a:cs typeface="Jost"/>
                <a:sym typeface="Jost"/>
              </a:rPr>
              <a:t>|                           We work with: </a:t>
            </a:r>
            <a:r>
              <a:rPr b="1" lang="en" sz="800" u="sng">
                <a:solidFill>
                  <a:srgbClr val="6F7BD4"/>
                </a:solidFill>
                <a:latin typeface="Jost"/>
                <a:ea typeface="Jost"/>
                <a:cs typeface="Jost"/>
                <a:sym typeface="Jost"/>
                <a:hlinkClick r:id="rId8">
                  <a:extLst>
                    <a:ext uri="{A12FA001-AC4F-418D-AE19-62706E023703}">
                      <ahyp:hlinkClr val="tx"/>
                    </a:ext>
                  </a:extLst>
                </a:hlinkClick>
              </a:rPr>
              <a:t>Tech Startups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9">
                  <a:extLst>
                    <a:ext uri="{A12FA001-AC4F-418D-AE19-62706E023703}">
                      <ahyp:hlinkClr val="tx"/>
                    </a:ext>
                  </a:extLst>
                </a:hlinkClick>
              </a:rPr>
              <a:t>CMOs</a:t>
            </a:r>
            <a:r>
              <a:rPr b="1" lang="en" sz="800">
                <a:solidFill>
                  <a:srgbClr val="6F7BD4"/>
                </a:solidFill>
                <a:latin typeface="Jost"/>
                <a:ea typeface="Jost"/>
                <a:cs typeface="Jost"/>
                <a:sym typeface="Jost"/>
              </a:rPr>
              <a:t> </a:t>
            </a:r>
            <a:r>
              <a:rPr b="1" lang="en" sz="800">
                <a:latin typeface="Jost"/>
                <a:ea typeface="Jost"/>
                <a:cs typeface="Jost"/>
                <a:sym typeface="Jost"/>
              </a:rPr>
              <a:t>| </a:t>
            </a:r>
            <a:r>
              <a:rPr b="1" lang="en" sz="800" u="sng">
                <a:solidFill>
                  <a:srgbClr val="6F7BD4"/>
                </a:solidFill>
                <a:latin typeface="Jost"/>
                <a:ea typeface="Jost"/>
                <a:cs typeface="Jost"/>
                <a:sym typeface="Jost"/>
                <a:hlinkClick r:id="rId10">
                  <a:extLst>
                    <a:ext uri="{A12FA001-AC4F-418D-AE19-62706E023703}">
                      <ahyp:hlinkClr val="tx"/>
                    </a:ext>
                  </a:extLst>
                </a:hlinkClick>
              </a:rPr>
              <a:t>Demand Gen Leaders</a:t>
            </a:r>
            <a:r>
              <a:rPr b="1" lang="en" sz="800">
                <a:solidFill>
                  <a:srgbClr val="6F7BD4"/>
                </a:solidFill>
                <a:latin typeface="Jost"/>
                <a:ea typeface="Jost"/>
                <a:cs typeface="Jost"/>
                <a:sym typeface="Jost"/>
              </a:rPr>
              <a:t> </a:t>
            </a:r>
            <a:endParaRPr b="1" sz="800">
              <a:solidFill>
                <a:srgbClr val="6F7BD4"/>
              </a:solidFill>
              <a:latin typeface="Jost"/>
              <a:ea typeface="Jost"/>
              <a:cs typeface="Jost"/>
              <a:sym typeface="Jost"/>
            </a:endParaRPr>
          </a:p>
        </p:txBody>
      </p:sp>
      <p:pic>
        <p:nvPicPr>
          <p:cNvPr id="192" name="Google Shape;192;p33"/>
          <p:cNvPicPr preferRelativeResize="0"/>
          <p:nvPr/>
        </p:nvPicPr>
        <p:blipFill rotWithShape="1">
          <a:blip r:embed="rId11">
            <a:alphaModFix/>
          </a:blip>
          <a:srcRect b="0" l="0" r="0" t="0"/>
          <a:stretch/>
        </p:blipFill>
        <p:spPr>
          <a:xfrm>
            <a:off x="1" y="4818799"/>
            <a:ext cx="247925" cy="247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